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68" r:id="rId2"/>
    <p:sldId id="302" r:id="rId3"/>
    <p:sldId id="315" r:id="rId4"/>
    <p:sldId id="317" r:id="rId5"/>
    <p:sldId id="316" r:id="rId6"/>
    <p:sldId id="319" r:id="rId7"/>
    <p:sldId id="320" r:id="rId8"/>
    <p:sldId id="294" r:id="rId9"/>
    <p:sldId id="284" r:id="rId10"/>
    <p:sldId id="286" r:id="rId11"/>
    <p:sldId id="321" r:id="rId12"/>
    <p:sldId id="323" r:id="rId13"/>
    <p:sldId id="322" r:id="rId14"/>
    <p:sldId id="324" r:id="rId15"/>
    <p:sldId id="325" r:id="rId16"/>
    <p:sldId id="329" r:id="rId17"/>
    <p:sldId id="328" r:id="rId18"/>
    <p:sldId id="326" r:id="rId19"/>
    <p:sldId id="301" r:id="rId20"/>
    <p:sldId id="278" r:id="rId21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4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52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192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5" d="100"/>
        <a:sy n="18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46226-B318-4A11-AA93-3F766FB61670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085EC-C93D-4560-AA3A-C7DE5A8E0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04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Red option 1 (add own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4587875" cy="6858000"/>
          </a:xfrm>
          <a:prstGeom prst="rect">
            <a:avLst/>
          </a:prstGeom>
          <a:solidFill>
            <a:srgbClr val="E646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587875" y="0"/>
            <a:ext cx="4556125" cy="6858000"/>
          </a:xfrm>
          <a:solidFill>
            <a:schemeClr val="accent4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025" y="5778160"/>
            <a:ext cx="1536700" cy="65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136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64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  <a:lvl2pPr marL="742950" indent="-285750">
              <a:lnSpc>
                <a:spcPct val="90000"/>
              </a:lnSpc>
              <a:buFont typeface="Lucida Grande"/>
              <a:buChar char="–"/>
              <a:defRPr/>
            </a:lvl2pPr>
            <a:lvl3pPr>
              <a:lnSpc>
                <a:spcPct val="90000"/>
              </a:lnSpc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7858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64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99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99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51865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7200" y="5491163"/>
            <a:ext cx="4038600" cy="537602"/>
          </a:xfrm>
        </p:spPr>
        <p:txBody>
          <a:bodyPr lIns="0" tIns="72000" rIns="7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360488"/>
            <a:ext cx="4038600" cy="41303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64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99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84226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/>
          <p:cNvSpPr>
            <a:spLocks noGrp="1"/>
          </p:cNvSpPr>
          <p:nvPr>
            <p:ph type="tbl" sz="quarter" idx="12"/>
          </p:nvPr>
        </p:nvSpPr>
        <p:spPr>
          <a:xfrm>
            <a:off x="457200" y="1360488"/>
            <a:ext cx="4038600" cy="41306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64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99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5491163"/>
            <a:ext cx="4038600" cy="537602"/>
          </a:xfrm>
        </p:spPr>
        <p:txBody>
          <a:bodyPr lIns="0" tIns="72000" rIns="7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5505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457200" y="1360488"/>
            <a:ext cx="4038600" cy="4130675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64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99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5491163"/>
            <a:ext cx="4038600" cy="537602"/>
          </a:xfrm>
        </p:spPr>
        <p:txBody>
          <a:bodyPr lIns="0" tIns="72000" rIns="7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15921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  <p:txBody>
          <a:bodyPr anchor="ctr" anchorCtr="1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64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688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64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495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349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 descr="USY_MB1_PMS_1_Colour_Reversed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884" y="348302"/>
            <a:ext cx="8388586" cy="443577"/>
          </a:xfrm>
        </p:spPr>
        <p:txBody>
          <a:bodyPr anchor="t"/>
          <a:lstStyle>
            <a:lvl1pPr>
              <a:defRPr baseline="0">
                <a:solidFill>
                  <a:srgbClr val="E64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2765" y="799353"/>
            <a:ext cx="8387705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54455" y="1800412"/>
            <a:ext cx="8226486" cy="4635496"/>
          </a:xfrm>
          <a:solidFill>
            <a:schemeClr val="accent4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13799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025" y="5778161"/>
            <a:ext cx="1536700" cy="65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596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Red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1" b="4"/>
          <a:stretch/>
        </p:blipFill>
        <p:spPr bwMode="auto">
          <a:xfrm>
            <a:off x="4330758" y="0"/>
            <a:ext cx="4820795" cy="68724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4587875" cy="6858000"/>
          </a:xfrm>
          <a:prstGeom prst="rect">
            <a:avLst/>
          </a:prstGeom>
          <a:solidFill>
            <a:srgbClr val="E646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025" y="5778160"/>
            <a:ext cx="1536700" cy="65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950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025" y="5778160"/>
            <a:ext cx="1536700" cy="65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554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025" y="5778161"/>
            <a:ext cx="1536700" cy="65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091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Red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3" y="0"/>
            <a:ext cx="45989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4587875" cy="6858000"/>
          </a:xfrm>
          <a:prstGeom prst="rect">
            <a:avLst/>
          </a:prstGeom>
          <a:solidFill>
            <a:srgbClr val="E646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025" y="5778160"/>
            <a:ext cx="1536700" cy="65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620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Red option 5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46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025" y="5778160"/>
            <a:ext cx="1536700" cy="65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104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White option 1 (add own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587876" y="418354"/>
            <a:ext cx="4150358" cy="6017555"/>
          </a:xfrm>
          <a:solidFill>
            <a:schemeClr val="accent4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sz="2200">
                <a:solidFill>
                  <a:srgbClr val="E64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025" y="5778160"/>
            <a:ext cx="1536700" cy="65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38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Whit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419100"/>
            <a:ext cx="4035425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sz="2200">
                <a:solidFill>
                  <a:srgbClr val="E64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025" y="5778160"/>
            <a:ext cx="1536700" cy="65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600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Whit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419100"/>
            <a:ext cx="4035425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sz="2200">
                <a:solidFill>
                  <a:srgbClr val="E64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025" y="5778160"/>
            <a:ext cx="1536700" cy="65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52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Whit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419100"/>
            <a:ext cx="4035425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sz="2200">
                <a:solidFill>
                  <a:srgbClr val="E64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025" y="5778160"/>
            <a:ext cx="1536700" cy="65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859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White option 5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sz="2200">
                <a:solidFill>
                  <a:srgbClr val="E64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025" y="5778160"/>
            <a:ext cx="1536700" cy="65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908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74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Insert slide title here… 24pt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8900"/>
            <a:ext cx="8229600" cy="4767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Sub-heading Bold… 20pt</a:t>
            </a:r>
          </a:p>
          <a:p>
            <a:pPr lvl="0"/>
            <a:r>
              <a:rPr lang="en-US" dirty="0"/>
              <a:t>Add body copy </a:t>
            </a:r>
          </a:p>
          <a:p>
            <a:r>
              <a:rPr lang="en-US" dirty="0"/>
              <a:t>Add bullet point</a:t>
            </a:r>
          </a:p>
          <a:p>
            <a:r>
              <a:rPr lang="en-US" dirty="0"/>
              <a:t>Add bullet point</a:t>
            </a:r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3810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lang="en-US" sz="900" b="0" i="0" u="none" strike="noStrike" kern="1200" baseline="0" smtClean="0">
                <a:solidFill>
                  <a:schemeClr val="tx1"/>
                </a:solidFill>
                <a:latin typeface="Tw Cen MT"/>
                <a:ea typeface="+mn-ea"/>
                <a:cs typeface="Tw Cen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The University of Sydney</a:t>
            </a: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66294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Tw Cen MT"/>
                <a:ea typeface="+mn-ea"/>
                <a:cs typeface="Tw Cen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Page </a:t>
            </a:r>
            <a:fld id="{3B11C02F-2186-5E4E-90C0-5210A150EF9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11" r:id="rId18"/>
    <p:sldLayoutId id="2147483712" r:id="rId19"/>
    <p:sldLayoutId id="2147483713" r:id="rId20"/>
    <p:sldLayoutId id="2147483714" r:id="rId2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E64626"/>
          </a:solidFill>
          <a:latin typeface="Tw Cen MT"/>
          <a:ea typeface="ＭＳ Ｐゴシック" charset="0"/>
          <a:cs typeface="Tw Cen MT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–"/>
        <a:defRPr sz="20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381884" y="1662803"/>
            <a:ext cx="3948874" cy="443577"/>
          </a:xfrm>
        </p:spPr>
        <p:txBody>
          <a:bodyPr/>
          <a:lstStyle/>
          <a:p>
            <a:r>
              <a:rPr lang="en-US" sz="2800" dirty="0"/>
              <a:t>Divine Intervention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5A381B-A987-4CC6-937B-82D5D3D33E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AU" sz="2400" b="1" dirty="0">
                <a:solidFill>
                  <a:schemeClr val="tx1"/>
                </a:solidFill>
              </a:rPr>
              <a:t>Religious Brand Names Strengthen Self-Brand Connection</a:t>
            </a:r>
            <a:endParaRPr lang="en-US" sz="2400" b="1" dirty="0">
              <a:solidFill>
                <a:schemeClr val="tx1"/>
              </a:solidFill>
            </a:endParaRPr>
          </a:p>
          <a:p>
            <a:endParaRPr lang="en-US" sz="240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37DADE4-8A54-4C2A-8D2A-2E9DE6FAD3F4}"/>
              </a:ext>
            </a:extLst>
          </p:cNvPr>
          <p:cNvSpPr txBox="1">
            <a:spLocks/>
          </p:cNvSpPr>
          <p:nvPr/>
        </p:nvSpPr>
        <p:spPr>
          <a:xfrm>
            <a:off x="382766" y="3829256"/>
            <a:ext cx="3947992" cy="852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457200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Lucida Grande" charset="0"/>
              <a:buNone/>
              <a:defRPr sz="2200" kern="1200">
                <a:solidFill>
                  <a:srgbClr val="000000"/>
                </a:solidFill>
                <a:latin typeface="Tw Cen MT"/>
                <a:ea typeface="ＭＳ Ｐゴシック" charset="0"/>
                <a:cs typeface="Tw Cen MT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Tw Cen MT"/>
                <a:ea typeface="ＭＳ Ｐゴシック" charset="0"/>
                <a:cs typeface="Tw Cen MT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Tw Cen MT"/>
                <a:ea typeface="ＭＳ Ｐゴシック" charset="0"/>
                <a:cs typeface="Tw Cen MT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Tw Cen MT"/>
                <a:ea typeface="ＭＳ Ｐゴシック" charset="0"/>
                <a:cs typeface="Tw Cen MT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Tw Cen MT"/>
                <a:ea typeface="ＭＳ Ｐゴシック" charset="0"/>
                <a:cs typeface="Tw Cen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Associate Professor Jasmina Ilicic, Monash University</a:t>
            </a:r>
          </a:p>
          <a:p>
            <a:pPr>
              <a:lnSpc>
                <a:spcPct val="170000"/>
              </a:lnSpc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Associate Professor Stacey Brennan, University of Sydney</a:t>
            </a:r>
          </a:p>
          <a:p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80871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" charset="0"/>
              </a:rPr>
              <a:t>Study 1: Results</a:t>
            </a:r>
            <a:endParaRPr lang="en-US" b="0" dirty="0">
              <a:solidFill>
                <a:schemeClr val="tx1"/>
              </a:solidFill>
              <a:latin typeface="Tw Cen M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83357"/>
            <a:ext cx="8229600" cy="490676"/>
          </a:xfrm>
        </p:spPr>
        <p:txBody>
          <a:bodyPr>
            <a:noAutofit/>
          </a:bodyPr>
          <a:lstStyle/>
          <a:p>
            <a:pPr marL="0" indent="0" algn="ctr" fontAlgn="auto">
              <a:spcAft>
                <a:spcPts val="600"/>
              </a:spcAft>
              <a:buNone/>
              <a:defRPr/>
            </a:pPr>
            <a:r>
              <a:rPr lang="en-AU" i="1" dirty="0"/>
              <a:t>F</a:t>
            </a:r>
            <a:r>
              <a:rPr lang="en-AU" dirty="0"/>
              <a:t>(1, 148) = 33.07, </a:t>
            </a:r>
            <a:r>
              <a:rPr lang="en-AU" i="1" dirty="0"/>
              <a:t>p</a:t>
            </a:r>
            <a:r>
              <a:rPr lang="en-AU" dirty="0"/>
              <a:t> &lt; .001, </a:t>
            </a:r>
            <a:r>
              <a:rPr lang="en-AU" i="1" dirty="0"/>
              <a:t>η</a:t>
            </a:r>
            <a:r>
              <a:rPr lang="en-AU" baseline="30000" dirty="0"/>
              <a:t>2</a:t>
            </a:r>
            <a:r>
              <a:rPr lang="en-AU" dirty="0"/>
              <a:t> = .183</a:t>
            </a:r>
            <a:endParaRPr lang="en-US" sz="1800" dirty="0">
              <a:solidFill>
                <a:prstClr val="black"/>
              </a:solidFill>
              <a:ea typeface="+mn-ea"/>
            </a:endParaRPr>
          </a:p>
          <a:p>
            <a:pPr algn="ctr" fontAlgn="auto">
              <a:spcAft>
                <a:spcPts val="600"/>
              </a:spcAft>
              <a:defRPr/>
            </a:pPr>
            <a:endParaRPr lang="en-US" sz="2200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5335B0-3E77-41AF-B996-0D38A9BB2195}"/>
              </a:ext>
            </a:extLst>
          </p:cNvPr>
          <p:cNvSpPr txBox="1"/>
          <p:nvPr/>
        </p:nvSpPr>
        <p:spPr>
          <a:xfrm>
            <a:off x="1854926" y="2602077"/>
            <a:ext cx="2717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 = 4.03, SD = 1.24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505534-F83C-4232-B36F-934C113CFA4F}"/>
              </a:ext>
            </a:extLst>
          </p:cNvPr>
          <p:cNvSpPr txBox="1"/>
          <p:nvPr/>
        </p:nvSpPr>
        <p:spPr>
          <a:xfrm>
            <a:off x="5194663" y="2171700"/>
            <a:ext cx="2717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 = 4.48, SD = 1.23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4325CD-7EC7-440A-83E7-B723B166B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1028700"/>
            <a:ext cx="8134350" cy="4800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AE88AF-DF44-4197-BEBA-7D1A81881EF2}"/>
              </a:ext>
            </a:extLst>
          </p:cNvPr>
          <p:cNvSpPr txBox="1"/>
          <p:nvPr/>
        </p:nvSpPr>
        <p:spPr>
          <a:xfrm>
            <a:off x="2896709" y="276629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5.18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8A8096-BAEB-4812-BA5E-8C41175049DC}"/>
              </a:ext>
            </a:extLst>
          </p:cNvPr>
          <p:cNvSpPr txBox="1"/>
          <p:nvPr/>
        </p:nvSpPr>
        <p:spPr>
          <a:xfrm>
            <a:off x="6236446" y="225052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6.13</a:t>
            </a:r>
          </a:p>
        </p:txBody>
      </p:sp>
    </p:spTree>
    <p:extLst>
      <p:ext uri="{BB962C8B-B14F-4D97-AF65-F5344CB8AC3E}">
        <p14:creationId xmlns:p14="http://schemas.microsoft.com/office/powerpoint/2010/main" val="1381188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" charset="0"/>
              </a:rPr>
              <a:t>Study 2: Self-Brand Connection and Moral Identity</a:t>
            </a:r>
            <a:endParaRPr lang="en-US" b="0" dirty="0">
              <a:solidFill>
                <a:schemeClr val="tx1"/>
              </a:solidFill>
              <a:latin typeface="Tw Cen M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8900"/>
            <a:ext cx="8229600" cy="4767263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Font typeface="Lucida Grande"/>
              <a:buNone/>
              <a:defRPr/>
            </a:pPr>
            <a:r>
              <a:rPr lang="en-US" b="1" dirty="0">
                <a:ea typeface="+mn-ea"/>
              </a:rPr>
              <a:t>Sample and Design</a:t>
            </a:r>
          </a:p>
          <a:p>
            <a:pPr fontAlgn="auto">
              <a:spcAft>
                <a:spcPts val="600"/>
              </a:spcAft>
              <a:defRPr/>
            </a:pPr>
            <a:r>
              <a:rPr lang="en-US" sz="2200" dirty="0">
                <a:solidFill>
                  <a:prstClr val="black"/>
                </a:solidFill>
                <a:ea typeface="+mn-ea"/>
              </a:rPr>
              <a:t>140 members of general population</a:t>
            </a:r>
          </a:p>
          <a:p>
            <a:pPr lvl="1" fontAlgn="auto">
              <a:spcAft>
                <a:spcPts val="600"/>
              </a:spcAft>
              <a:defRPr/>
            </a:pPr>
            <a:r>
              <a:rPr lang="en-AU" dirty="0"/>
              <a:t>74 male, 66 female; </a:t>
            </a:r>
            <a:r>
              <a:rPr lang="en-AU" i="1" dirty="0" err="1"/>
              <a:t>M</a:t>
            </a:r>
            <a:r>
              <a:rPr lang="en-AU" i="1" baseline="-25000" dirty="0" err="1"/>
              <a:t>Age</a:t>
            </a:r>
            <a:r>
              <a:rPr lang="en-AU" dirty="0"/>
              <a:t> = 36.51</a:t>
            </a:r>
            <a:endParaRPr lang="en-US" sz="2200" dirty="0">
              <a:solidFill>
                <a:prstClr val="black"/>
              </a:solidFill>
              <a:ea typeface="+mn-ea"/>
            </a:endParaRPr>
          </a:p>
          <a:p>
            <a:pPr fontAlgn="auto">
              <a:spcAft>
                <a:spcPts val="600"/>
              </a:spcAft>
              <a:defRPr/>
            </a:pPr>
            <a:r>
              <a:rPr lang="en-US" sz="2200" dirty="0">
                <a:solidFill>
                  <a:prstClr val="black"/>
                </a:solidFill>
                <a:ea typeface="+mn-ea"/>
              </a:rPr>
              <a:t>Recruited via </a:t>
            </a:r>
            <a:r>
              <a:rPr lang="en-US" sz="2200" dirty="0" err="1">
                <a:solidFill>
                  <a:prstClr val="black"/>
                </a:solidFill>
                <a:ea typeface="+mn-ea"/>
              </a:rPr>
              <a:t>mTurk</a:t>
            </a:r>
            <a:endParaRPr lang="en-US" sz="1400" dirty="0">
              <a:solidFill>
                <a:prstClr val="black"/>
              </a:solidFill>
              <a:ea typeface="+mn-ea"/>
            </a:endParaRPr>
          </a:p>
          <a:p>
            <a:pPr fontAlgn="auto">
              <a:spcAft>
                <a:spcPts val="600"/>
              </a:spcAft>
              <a:defRPr/>
            </a:pPr>
            <a:r>
              <a:rPr lang="en-US" sz="2200" dirty="0">
                <a:solidFill>
                  <a:prstClr val="black"/>
                </a:solidFill>
                <a:ea typeface="+mn-ea"/>
              </a:rPr>
              <a:t>Between subjects experimental design:</a:t>
            </a:r>
          </a:p>
          <a:p>
            <a:pPr marL="914400" lvl="1" indent="-457200" fontAlgn="auto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ea typeface="+mn-ea"/>
              </a:rPr>
              <a:t>Religious brand name (n = 70)</a:t>
            </a:r>
          </a:p>
          <a:p>
            <a:pPr marL="914400" lvl="1" indent="-457200" fontAlgn="auto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ea typeface="+mn-ea"/>
              </a:rPr>
              <a:t>Control brand name (n = 7-)</a:t>
            </a:r>
          </a:p>
          <a:p>
            <a:pPr marL="0" indent="0" fontAlgn="auto">
              <a:spcAft>
                <a:spcPts val="600"/>
              </a:spcAft>
              <a:buNone/>
              <a:defRPr/>
            </a:pPr>
            <a:r>
              <a:rPr lang="en-US" b="1" dirty="0"/>
              <a:t>Procedure </a:t>
            </a:r>
          </a:p>
          <a:p>
            <a:pPr fontAlgn="auto">
              <a:spcAft>
                <a:spcPts val="600"/>
              </a:spcAft>
              <a:defRPr/>
            </a:pPr>
            <a:r>
              <a:rPr lang="en-US" sz="2200" dirty="0">
                <a:solidFill>
                  <a:prstClr val="black"/>
                </a:solidFill>
              </a:rPr>
              <a:t>View brand name</a:t>
            </a:r>
          </a:p>
          <a:p>
            <a:pPr fontAlgn="auto">
              <a:spcAft>
                <a:spcPts val="600"/>
              </a:spcAft>
              <a:defRPr/>
            </a:pPr>
            <a:r>
              <a:rPr lang="en-US" sz="2200" dirty="0">
                <a:solidFill>
                  <a:prstClr val="black"/>
                </a:solidFill>
              </a:rPr>
              <a:t>Rate self-brand connection</a:t>
            </a:r>
          </a:p>
          <a:p>
            <a:pPr fontAlgn="auto">
              <a:spcAft>
                <a:spcPts val="600"/>
              </a:spcAft>
              <a:defRPr/>
            </a:pPr>
            <a:r>
              <a:rPr lang="en-US" sz="2200" dirty="0">
                <a:solidFill>
                  <a:prstClr val="black"/>
                </a:solidFill>
              </a:rPr>
              <a:t>Rate brand morality </a:t>
            </a:r>
          </a:p>
          <a:p>
            <a:pPr fontAlgn="auto">
              <a:spcAft>
                <a:spcPts val="600"/>
              </a:spcAft>
              <a:defRPr/>
            </a:pPr>
            <a:r>
              <a:rPr lang="en-US" sz="2200" dirty="0">
                <a:solidFill>
                  <a:prstClr val="black"/>
                </a:solidFill>
                <a:ea typeface="+mn-ea"/>
              </a:rPr>
              <a:t>Rate brand religiosity (manipulation check)</a:t>
            </a:r>
            <a:endParaRPr lang="en-US" sz="1800" dirty="0">
              <a:solidFill>
                <a:prstClr val="black"/>
              </a:solidFill>
              <a:ea typeface="+mn-ea"/>
            </a:endParaRPr>
          </a:p>
          <a:p>
            <a:pPr fontAlgn="auto">
              <a:spcAft>
                <a:spcPts val="600"/>
              </a:spcAft>
              <a:defRPr/>
            </a:pPr>
            <a:endParaRPr lang="en-US" sz="2200" dirty="0">
              <a:solidFill>
                <a:prstClr val="black"/>
              </a:solidFill>
              <a:ea typeface="+mn-ea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7B7FE9CC-858C-423E-A614-94A757C67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084" y="3596958"/>
            <a:ext cx="3173961" cy="1215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AF6E7064-65CC-4431-9B18-CD281D7B0E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443" y="4910773"/>
            <a:ext cx="3149602" cy="1215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8827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" charset="0"/>
              </a:rPr>
              <a:t>Study 2: Self-Brand Connection and Moral Identity</a:t>
            </a:r>
            <a:endParaRPr lang="en-US" b="0" dirty="0">
              <a:solidFill>
                <a:schemeClr val="tx1"/>
              </a:solidFill>
              <a:latin typeface="Tw Cen MT" charset="0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7B7FE9CC-858C-423E-A614-94A757C67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589" y="4835395"/>
            <a:ext cx="3173961" cy="1215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AF6E7064-65CC-4431-9B18-CD281D7B0E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180" y="4835395"/>
            <a:ext cx="3149602" cy="12153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D7D61BA-BAC0-4A0E-B871-2D44A7877F29}"/>
              </a:ext>
            </a:extLst>
          </p:cNvPr>
          <p:cNvGrpSpPr/>
          <p:nvPr/>
        </p:nvGrpSpPr>
        <p:grpSpPr>
          <a:xfrm>
            <a:off x="950912" y="1597757"/>
            <a:ext cx="7242175" cy="2144774"/>
            <a:chOff x="0" y="0"/>
            <a:chExt cx="6031230" cy="1568450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1FDDAF7-3F4A-4185-86A8-E869BCC27FE8}"/>
                </a:ext>
              </a:extLst>
            </p:cNvPr>
            <p:cNvCxnSpPr/>
            <p:nvPr/>
          </p:nvCxnSpPr>
          <p:spPr>
            <a:xfrm>
              <a:off x="3663950" y="704850"/>
              <a:ext cx="1040866" cy="56949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8879BB0-0A35-482A-92DD-7CFC1D3B676F}"/>
                </a:ext>
              </a:extLst>
            </p:cNvPr>
            <p:cNvGrpSpPr/>
            <p:nvPr/>
          </p:nvGrpSpPr>
          <p:grpSpPr>
            <a:xfrm>
              <a:off x="0" y="0"/>
              <a:ext cx="6031230" cy="1568450"/>
              <a:chOff x="0" y="0"/>
              <a:chExt cx="6031230" cy="1568450"/>
            </a:xfrm>
          </p:grpSpPr>
          <p:sp>
            <p:nvSpPr>
              <p:cNvPr id="12" name="Text Box 2">
                <a:extLst>
                  <a:ext uri="{FF2B5EF4-FFF2-40B4-BE49-F238E27FC236}">
                    <a16:creationId xmlns:a16="http://schemas.microsoft.com/office/drawing/2014/main" id="{85CC67F1-03CF-4C52-92F3-2B87679903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996950"/>
                <a:ext cx="1174750" cy="5715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1600" dirty="0">
                    <a:effectLst/>
                    <a:latin typeface="Tw Cen MT" panose="020B06020201040206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Religious </a:t>
                </a:r>
                <a:endParaRPr lang="en-US" sz="2400" dirty="0">
                  <a:effectLst/>
                  <a:latin typeface="Tw Cen MT" panose="020B0602020104020603" pitchFamily="34" charset="0"/>
                  <a:ea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1600" dirty="0">
                    <a:effectLst/>
                    <a:latin typeface="Tw Cen MT" panose="020B06020201040206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Brand Name</a:t>
                </a:r>
                <a:endParaRPr lang="en-US" sz="2400" dirty="0">
                  <a:effectLst/>
                  <a:latin typeface="Tw Cen MT" panose="020B0602020104020603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3" name="Text Box 2">
                <a:extLst>
                  <a:ext uri="{FF2B5EF4-FFF2-40B4-BE49-F238E27FC236}">
                    <a16:creationId xmlns:a16="http://schemas.microsoft.com/office/drawing/2014/main" id="{77EE11AE-A976-4A2A-983D-9A1C96F599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17750" y="177800"/>
                <a:ext cx="1350010" cy="55106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1600" dirty="0">
                    <a:effectLst/>
                    <a:latin typeface="Tw Cen MT" panose="020B06020201040206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Brand Morality</a:t>
                </a:r>
                <a:endParaRPr lang="en-US" sz="2400" dirty="0">
                  <a:effectLst/>
                  <a:latin typeface="Tw Cen MT" panose="020B0602020104020603" pitchFamily="34" charset="0"/>
                  <a:ea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1600" dirty="0">
                    <a:effectLst/>
                    <a:latin typeface="Tw Cen MT" panose="020B06020201040206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Perceptions</a:t>
                </a:r>
                <a:endParaRPr lang="en-US" sz="2400" dirty="0">
                  <a:effectLst/>
                  <a:latin typeface="Tw Cen MT" panose="020B0602020104020603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4" name="Text Box 2">
                <a:extLst>
                  <a:ext uri="{FF2B5EF4-FFF2-40B4-BE49-F238E27FC236}">
                    <a16:creationId xmlns:a16="http://schemas.microsoft.com/office/drawing/2014/main" id="{1E1D9D05-0BEC-4685-9A83-661EA45FD7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99000" y="939800"/>
                <a:ext cx="1332230" cy="57822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57785" algn="ctr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AU" sz="1600" dirty="0">
                    <a:effectLst/>
                    <a:latin typeface="Tw Cen MT" panose="020B06020201040206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Self-Brand Connection</a:t>
                </a:r>
                <a:endParaRPr lang="en-US" sz="2400" dirty="0">
                  <a:effectLst/>
                  <a:latin typeface="Tw Cen MT" panose="020B0602020104020603" pitchFamily="34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7A49D34C-38F8-408A-A080-455E24A3B204}"/>
                  </a:ext>
                </a:extLst>
              </p:cNvPr>
              <p:cNvCxnSpPr/>
              <p:nvPr/>
            </p:nvCxnSpPr>
            <p:spPr>
              <a:xfrm flipV="1">
                <a:off x="1174750" y="711200"/>
                <a:ext cx="1144513" cy="571079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 Box 4">
                <a:extLst>
                  <a:ext uri="{FF2B5EF4-FFF2-40B4-BE49-F238E27FC236}">
                    <a16:creationId xmlns:a16="http://schemas.microsoft.com/office/drawing/2014/main" id="{60448E69-8DB2-47A4-8ECC-5A58BD3CCF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00550" y="0"/>
                <a:ext cx="968901" cy="57528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1600" dirty="0">
                    <a:solidFill>
                      <a:schemeClr val="accent1"/>
                    </a:solidFill>
                    <a:effectLst/>
                    <a:latin typeface="Tw Cen MT" panose="020B06020201040206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Moral </a:t>
                </a:r>
                <a:endParaRPr lang="en-US" sz="2400" dirty="0">
                  <a:solidFill>
                    <a:schemeClr val="accent1"/>
                  </a:solidFill>
                  <a:effectLst/>
                  <a:latin typeface="Tw Cen MT" panose="020B0602020104020603" pitchFamily="34" charset="0"/>
                  <a:ea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1600" dirty="0">
                    <a:solidFill>
                      <a:schemeClr val="accent1"/>
                    </a:solidFill>
                    <a:effectLst/>
                    <a:latin typeface="Tw Cen MT" panose="020B06020201040206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Self-Identity </a:t>
                </a:r>
                <a:endParaRPr lang="en-US" sz="2400" dirty="0">
                  <a:solidFill>
                    <a:schemeClr val="accent1"/>
                  </a:solidFill>
                  <a:effectLst/>
                  <a:latin typeface="Tw Cen MT" panose="020B0602020104020603" pitchFamily="34" charset="0"/>
                  <a:ea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467E72-33C0-4D02-B736-69D8B0A4B19A}"/>
              </a:ext>
            </a:extLst>
          </p:cNvPr>
          <p:cNvCxnSpPr/>
          <p:nvPr/>
        </p:nvCxnSpPr>
        <p:spPr>
          <a:xfrm flipH="1">
            <a:off x="5842000" y="2384429"/>
            <a:ext cx="393001" cy="4984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970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" charset="0"/>
              </a:rPr>
              <a:t>Study 3: Results</a:t>
            </a:r>
            <a:endParaRPr lang="en-US" b="0" dirty="0">
              <a:solidFill>
                <a:schemeClr val="tx1"/>
              </a:solidFill>
              <a:latin typeface="Tw Cen MT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5335B0-3E77-41AF-B996-0D38A9BB2195}"/>
              </a:ext>
            </a:extLst>
          </p:cNvPr>
          <p:cNvSpPr txBox="1"/>
          <p:nvPr/>
        </p:nvSpPr>
        <p:spPr>
          <a:xfrm>
            <a:off x="1854926" y="2602077"/>
            <a:ext cx="2717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 = 4.03, SD = 1.24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505534-F83C-4232-B36F-934C113CFA4F}"/>
              </a:ext>
            </a:extLst>
          </p:cNvPr>
          <p:cNvSpPr txBox="1"/>
          <p:nvPr/>
        </p:nvSpPr>
        <p:spPr>
          <a:xfrm>
            <a:off x="5194663" y="2171700"/>
            <a:ext cx="2717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 = 4.48, SD = 1.23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C42B51E-4018-4BF2-8BE1-AB578C81EA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815397"/>
              </p:ext>
            </p:extLst>
          </p:nvPr>
        </p:nvGraphicFramePr>
        <p:xfrm>
          <a:off x="345441" y="1370808"/>
          <a:ext cx="8341359" cy="2340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04698">
                  <a:extLst>
                    <a:ext uri="{9D8B030D-6E8A-4147-A177-3AD203B41FA5}">
                      <a16:colId xmlns:a16="http://schemas.microsoft.com/office/drawing/2014/main" val="2119819216"/>
                    </a:ext>
                  </a:extLst>
                </a:gridCol>
                <a:gridCol w="911295">
                  <a:extLst>
                    <a:ext uri="{9D8B030D-6E8A-4147-A177-3AD203B41FA5}">
                      <a16:colId xmlns:a16="http://schemas.microsoft.com/office/drawing/2014/main" val="288338443"/>
                    </a:ext>
                  </a:extLst>
                </a:gridCol>
                <a:gridCol w="911295">
                  <a:extLst>
                    <a:ext uri="{9D8B030D-6E8A-4147-A177-3AD203B41FA5}">
                      <a16:colId xmlns:a16="http://schemas.microsoft.com/office/drawing/2014/main" val="2149520169"/>
                    </a:ext>
                  </a:extLst>
                </a:gridCol>
                <a:gridCol w="914071">
                  <a:extLst>
                    <a:ext uri="{9D8B030D-6E8A-4147-A177-3AD203B41FA5}">
                      <a16:colId xmlns:a16="http://schemas.microsoft.com/office/drawing/2014/main" val="2679347603"/>
                    </a:ext>
                  </a:extLst>
                </a:gridCol>
              </a:tblGrid>
              <a:tr h="2925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Tw Cen MT" panose="020B0602020104020603" pitchFamily="34" charset="0"/>
                        </a:rPr>
                        <a:t>Predictors:</a:t>
                      </a:r>
                      <a:endParaRPr lang="en-US" sz="240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Tw Cen MT" panose="020B0602020104020603" pitchFamily="34" charset="0"/>
                        </a:rPr>
                        <a:t>Beta</a:t>
                      </a:r>
                      <a:endParaRPr lang="en-US" sz="240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Tw Cen MT" panose="020B0602020104020603" pitchFamily="34" charset="0"/>
                        </a:rPr>
                        <a:t>t</a:t>
                      </a:r>
                      <a:endParaRPr lang="en-US" sz="240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Tw Cen MT" panose="020B0602020104020603" pitchFamily="34" charset="0"/>
                        </a:rPr>
                        <a:t>p</a:t>
                      </a:r>
                      <a:endParaRPr lang="en-US" sz="240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8028232"/>
                  </a:ext>
                </a:extLst>
              </a:tr>
              <a:tr h="292556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Tw Cen MT" panose="020B0602020104020603" pitchFamily="34" charset="0"/>
                        </a:rPr>
                        <a:t>Dependent Variable: Brand Morality (Model 1; R</a:t>
                      </a:r>
                      <a:r>
                        <a:rPr lang="en-AU" sz="1600" baseline="3000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r>
                        <a:rPr lang="en-AU" sz="1600">
                          <a:effectLst/>
                          <a:latin typeface="Tw Cen MT" panose="020B0602020104020603" pitchFamily="34" charset="0"/>
                        </a:rPr>
                        <a:t>=.10, p &lt;.001)</a:t>
                      </a:r>
                      <a:endParaRPr lang="en-US" sz="240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961998"/>
                  </a:ext>
                </a:extLst>
              </a:tr>
              <a:tr h="292556">
                <a:tc>
                  <a:txBody>
                    <a:bodyPr/>
                    <a:lstStyle/>
                    <a:p>
                      <a:pPr marL="1803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Tw Cen MT" panose="020B0602020104020603" pitchFamily="34" charset="0"/>
                        </a:rPr>
                        <a:t>Religious Brand Name Prime (X)</a:t>
                      </a:r>
                      <a:endParaRPr lang="en-US" sz="240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Tw Cen MT" panose="020B0602020104020603" pitchFamily="34" charset="0"/>
                        </a:rPr>
                        <a:t>.64</a:t>
                      </a:r>
                      <a:endParaRPr lang="en-US" sz="240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Tw Cen MT" panose="020B0602020104020603" pitchFamily="34" charset="0"/>
                        </a:rPr>
                        <a:t>3.86</a:t>
                      </a:r>
                      <a:endParaRPr lang="en-US" sz="240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Tw Cen MT" panose="020B0602020104020603" pitchFamily="34" charset="0"/>
                        </a:rPr>
                        <a:t>&lt;.001</a:t>
                      </a:r>
                      <a:endParaRPr lang="en-US" sz="240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54667260"/>
                  </a:ext>
                </a:extLst>
              </a:tr>
              <a:tr h="292556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Tw Cen MT" panose="020B0602020104020603" pitchFamily="34" charset="0"/>
                        </a:rPr>
                        <a:t>Dependent Variable: Self-Brand Connection (Model 2; R</a:t>
                      </a:r>
                      <a:r>
                        <a:rPr lang="en-AU" sz="1600" baseline="3000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r>
                        <a:rPr lang="en-AU" sz="1600">
                          <a:effectLst/>
                          <a:latin typeface="Tw Cen MT" panose="020B0602020104020603" pitchFamily="34" charset="0"/>
                        </a:rPr>
                        <a:t>=.47, p &lt;.001))</a:t>
                      </a:r>
                      <a:endParaRPr lang="en-US" sz="240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292807"/>
                  </a:ext>
                </a:extLst>
              </a:tr>
              <a:tr h="292556">
                <a:tc>
                  <a:txBody>
                    <a:bodyPr/>
                    <a:lstStyle/>
                    <a:p>
                      <a:pPr marL="1803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Tw Cen MT" panose="020B0602020104020603" pitchFamily="34" charset="0"/>
                        </a:rPr>
                        <a:t>Religious Brand Name Prime (X)</a:t>
                      </a:r>
                      <a:endParaRPr lang="en-US" sz="240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Tw Cen MT" panose="020B0602020104020603" pitchFamily="34" charset="0"/>
                        </a:rPr>
                        <a:t>.01</a:t>
                      </a:r>
                      <a:endParaRPr lang="en-US" sz="240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Tw Cen MT" panose="020B0602020104020603" pitchFamily="34" charset="0"/>
                        </a:rPr>
                        <a:t>.74</a:t>
                      </a:r>
                      <a:endParaRPr lang="en-US" sz="240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Tw Cen MT" panose="020B0602020104020603" pitchFamily="34" charset="0"/>
                        </a:rPr>
                        <a:t>.941</a:t>
                      </a:r>
                      <a:endParaRPr lang="en-US" sz="240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26777370"/>
                  </a:ext>
                </a:extLst>
              </a:tr>
              <a:tr h="292556">
                <a:tc>
                  <a:txBody>
                    <a:bodyPr/>
                    <a:lstStyle/>
                    <a:p>
                      <a:pPr marL="1803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Tw Cen MT" panose="020B0602020104020603" pitchFamily="34" charset="0"/>
                        </a:rPr>
                        <a:t>Brand Morality (M)</a:t>
                      </a:r>
                      <a:endParaRPr lang="en-US" sz="240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Tw Cen MT" panose="020B0602020104020603" pitchFamily="34" charset="0"/>
                        </a:rPr>
                        <a:t>-.26</a:t>
                      </a:r>
                      <a:endParaRPr lang="en-US" sz="240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Tw Cen MT" panose="020B0602020104020603" pitchFamily="34" charset="0"/>
                        </a:rPr>
                        <a:t>-1.33</a:t>
                      </a:r>
                      <a:endParaRPr lang="en-US" sz="240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Tw Cen MT" panose="020B0602020104020603" pitchFamily="34" charset="0"/>
                        </a:rPr>
                        <a:t>.186</a:t>
                      </a:r>
                      <a:endParaRPr lang="en-US" sz="240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83318637"/>
                  </a:ext>
                </a:extLst>
              </a:tr>
              <a:tr h="292556">
                <a:tc>
                  <a:txBody>
                    <a:bodyPr/>
                    <a:lstStyle/>
                    <a:p>
                      <a:pPr marL="1803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Tw Cen MT" panose="020B0602020104020603" pitchFamily="34" charset="0"/>
                        </a:rPr>
                        <a:t>Moral Identity (W)</a:t>
                      </a:r>
                      <a:endParaRPr lang="en-US" sz="240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Tw Cen MT" panose="020B0602020104020603" pitchFamily="34" charset="0"/>
                        </a:rPr>
                        <a:t>-.29</a:t>
                      </a:r>
                      <a:endParaRPr lang="en-US" sz="240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Tw Cen MT" panose="020B0602020104020603" pitchFamily="34" charset="0"/>
                        </a:rPr>
                        <a:t>-1.21</a:t>
                      </a:r>
                      <a:endParaRPr lang="en-US" sz="240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Tw Cen MT" panose="020B0602020104020603" pitchFamily="34" charset="0"/>
                        </a:rPr>
                        <a:t>.227</a:t>
                      </a:r>
                      <a:endParaRPr lang="en-US" sz="240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1831629"/>
                  </a:ext>
                </a:extLst>
              </a:tr>
              <a:tr h="292556">
                <a:tc>
                  <a:txBody>
                    <a:bodyPr/>
                    <a:lstStyle/>
                    <a:p>
                      <a:pPr marL="1803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Tw Cen MT" panose="020B0602020104020603" pitchFamily="34" charset="0"/>
                        </a:rPr>
                        <a:t>M x W</a:t>
                      </a:r>
                      <a:endParaRPr lang="en-US" sz="240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Tw Cen MT" panose="020B0602020104020603" pitchFamily="34" charset="0"/>
                        </a:rPr>
                        <a:t>.14</a:t>
                      </a:r>
                      <a:endParaRPr lang="en-US" sz="240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Tw Cen MT" panose="020B0602020104020603" pitchFamily="34" charset="0"/>
                        </a:rPr>
                        <a:t>3.16</a:t>
                      </a:r>
                      <a:endParaRPr lang="en-US" sz="240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Tw Cen MT" panose="020B0602020104020603" pitchFamily="34" charset="0"/>
                        </a:rPr>
                        <a:t>.002</a:t>
                      </a:r>
                      <a:endParaRPr lang="en-US" sz="2400" dirty="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46849460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ADEF0AF-3AFD-464F-A203-D053079B2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74160"/>
            <a:ext cx="8229600" cy="2052003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600"/>
              </a:spcAft>
              <a:buNone/>
              <a:defRPr/>
            </a:pPr>
            <a:r>
              <a:rPr lang="en-US" b="1" dirty="0"/>
              <a:t>Conditional Indirect Effect</a:t>
            </a:r>
          </a:p>
          <a:p>
            <a:pPr fontAlgn="auto">
              <a:spcAft>
                <a:spcPts val="600"/>
              </a:spcAft>
              <a:defRPr/>
            </a:pPr>
            <a:r>
              <a:rPr lang="en-US" sz="2200" dirty="0">
                <a:solidFill>
                  <a:schemeClr val="accent1"/>
                </a:solidFill>
                <a:latin typeface="Tw Cen MT" panose="020B0602020104020603" pitchFamily="34" charset="0"/>
              </a:rPr>
              <a:t>Low moral identity (x̄ - 1SD): </a:t>
            </a:r>
            <a:r>
              <a:rPr lang="en-AU" sz="2200" dirty="0">
                <a:solidFill>
                  <a:schemeClr val="accent1"/>
                </a:solidFill>
                <a:latin typeface="Tw Cen MT" panose="020B0602020104020603" pitchFamily="34" charset="0"/>
              </a:rPr>
              <a:t>β = .10, 95% CI = -.15 to .38</a:t>
            </a:r>
            <a:endParaRPr lang="en-US" sz="2200" dirty="0">
              <a:solidFill>
                <a:schemeClr val="accent1"/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600"/>
              </a:spcAft>
              <a:defRPr/>
            </a:pPr>
            <a:r>
              <a:rPr lang="en-US" sz="2200" dirty="0">
                <a:solidFill>
                  <a:prstClr val="black"/>
                </a:solidFill>
                <a:latin typeface="Tw Cen MT" panose="020B0602020104020603" pitchFamily="34" charset="0"/>
              </a:rPr>
              <a:t>Moderate moral identity (x̄): </a:t>
            </a:r>
            <a:r>
              <a:rPr lang="en-AU" sz="2200" dirty="0">
                <a:solidFill>
                  <a:prstClr val="black"/>
                </a:solidFill>
                <a:latin typeface="Tw Cen MT" panose="020B0602020104020603" pitchFamily="34" charset="0"/>
              </a:rPr>
              <a:t>β = .26, 95% CI = .08 to .51</a:t>
            </a:r>
            <a:endParaRPr lang="en-US" sz="22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600"/>
              </a:spcAft>
              <a:defRPr/>
            </a:pPr>
            <a:r>
              <a:rPr lang="en-US" sz="2200" dirty="0">
                <a:solidFill>
                  <a:prstClr val="black"/>
                </a:solidFill>
                <a:latin typeface="Tw Cen MT" panose="020B0602020104020603" pitchFamily="34" charset="0"/>
              </a:rPr>
              <a:t>High moral identity (x̄ + 1SD): </a:t>
            </a:r>
            <a:r>
              <a:rPr lang="en-AU" sz="2200" dirty="0">
                <a:solidFill>
                  <a:prstClr val="black"/>
                </a:solidFill>
                <a:latin typeface="Tw Cen MT" panose="020B0602020104020603" pitchFamily="34" charset="0"/>
              </a:rPr>
              <a:t>β = .37, 95% CI = .15 to .67 </a:t>
            </a:r>
            <a:endParaRPr lang="en-US" sz="22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551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" charset="0"/>
              </a:rPr>
              <a:t>Study 3: Conditional Effect of Logo </a:t>
            </a:r>
            <a:r>
              <a:rPr lang="en-US" dirty="0" err="1">
                <a:latin typeface="Tw Cen MT" charset="0"/>
              </a:rPr>
              <a:t>Colour</a:t>
            </a:r>
            <a:endParaRPr lang="en-US" b="0" dirty="0">
              <a:solidFill>
                <a:schemeClr val="tx1"/>
              </a:solidFill>
              <a:latin typeface="Tw Cen M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8900"/>
            <a:ext cx="8229600" cy="4767263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Font typeface="Lucida Grande"/>
              <a:buNone/>
              <a:defRPr/>
            </a:pPr>
            <a:r>
              <a:rPr lang="en-US" b="1" dirty="0">
                <a:ea typeface="+mn-ea"/>
              </a:rPr>
              <a:t>Sample and Design</a:t>
            </a:r>
          </a:p>
          <a:p>
            <a:pPr fontAlgn="auto">
              <a:spcAft>
                <a:spcPts val="600"/>
              </a:spcAft>
              <a:defRPr/>
            </a:pPr>
            <a:r>
              <a:rPr lang="en-US" sz="2200" dirty="0">
                <a:solidFill>
                  <a:prstClr val="black"/>
                </a:solidFill>
                <a:ea typeface="+mn-ea"/>
              </a:rPr>
              <a:t>277 members of general population</a:t>
            </a:r>
          </a:p>
          <a:p>
            <a:pPr lvl="1" fontAlgn="auto">
              <a:spcAft>
                <a:spcPts val="600"/>
              </a:spcAft>
              <a:defRPr/>
            </a:pPr>
            <a:r>
              <a:rPr lang="en-AU" dirty="0"/>
              <a:t>155 male, 122 female; </a:t>
            </a:r>
            <a:r>
              <a:rPr lang="en-AU" i="1" dirty="0" err="1"/>
              <a:t>M</a:t>
            </a:r>
            <a:r>
              <a:rPr lang="en-AU" i="1" baseline="-25000" dirty="0" err="1"/>
              <a:t>Age</a:t>
            </a:r>
            <a:r>
              <a:rPr lang="en-AU" dirty="0"/>
              <a:t> = 36.</a:t>
            </a:r>
            <a:r>
              <a:rPr lang="en-US" dirty="0"/>
              <a:t>45</a:t>
            </a:r>
            <a:endParaRPr lang="en-US" sz="2200" dirty="0">
              <a:solidFill>
                <a:prstClr val="black"/>
              </a:solidFill>
              <a:ea typeface="+mn-ea"/>
            </a:endParaRPr>
          </a:p>
          <a:p>
            <a:pPr fontAlgn="auto">
              <a:spcAft>
                <a:spcPts val="600"/>
              </a:spcAft>
              <a:defRPr/>
            </a:pPr>
            <a:r>
              <a:rPr lang="en-US" sz="2200" dirty="0">
                <a:solidFill>
                  <a:prstClr val="black"/>
                </a:solidFill>
                <a:ea typeface="+mn-ea"/>
              </a:rPr>
              <a:t>Recruited via </a:t>
            </a:r>
            <a:r>
              <a:rPr lang="en-US" sz="2200" dirty="0" err="1">
                <a:solidFill>
                  <a:prstClr val="black"/>
                </a:solidFill>
                <a:ea typeface="+mn-ea"/>
              </a:rPr>
              <a:t>mTurk</a:t>
            </a:r>
            <a:endParaRPr lang="en-US" sz="1400" dirty="0">
              <a:solidFill>
                <a:prstClr val="black"/>
              </a:solidFill>
              <a:ea typeface="+mn-ea"/>
            </a:endParaRPr>
          </a:p>
          <a:p>
            <a:pPr fontAlgn="auto">
              <a:spcAft>
                <a:spcPts val="600"/>
              </a:spcAft>
              <a:defRPr/>
            </a:pPr>
            <a:r>
              <a:rPr lang="en-US" sz="2200" dirty="0">
                <a:solidFill>
                  <a:prstClr val="black"/>
                </a:solidFill>
                <a:ea typeface="+mn-ea"/>
              </a:rPr>
              <a:t>2 (religious brand name prime) x 2 (brand logo </a:t>
            </a:r>
            <a:r>
              <a:rPr lang="en-US" sz="2200" dirty="0" err="1">
                <a:solidFill>
                  <a:prstClr val="black"/>
                </a:solidFill>
                <a:ea typeface="+mn-ea"/>
              </a:rPr>
              <a:t>colour</a:t>
            </a:r>
            <a:r>
              <a:rPr lang="en-US" sz="2200" dirty="0">
                <a:solidFill>
                  <a:prstClr val="black"/>
                </a:solidFill>
                <a:ea typeface="+mn-ea"/>
              </a:rPr>
              <a:t>)</a:t>
            </a:r>
            <a:endParaRPr lang="en-US" dirty="0">
              <a:solidFill>
                <a:prstClr val="black"/>
              </a:solidFill>
              <a:ea typeface="+mn-ea"/>
            </a:endParaRPr>
          </a:p>
          <a:p>
            <a:pPr marL="914400" lvl="1" indent="-457200" fontAlgn="auto">
              <a:spcAft>
                <a:spcPts val="600"/>
              </a:spcAft>
              <a:buFont typeface="+mj-lt"/>
              <a:buAutoNum type="arabicPeriod"/>
              <a:defRPr/>
            </a:pPr>
            <a:endParaRPr lang="en-US" sz="1200" u="sng" dirty="0">
              <a:solidFill>
                <a:prstClr val="black"/>
              </a:solidFill>
              <a:ea typeface="+mn-ea"/>
            </a:endParaRPr>
          </a:p>
          <a:p>
            <a:pPr marL="0" indent="0" fontAlgn="auto">
              <a:spcAft>
                <a:spcPts val="600"/>
              </a:spcAft>
              <a:buNone/>
              <a:defRPr/>
            </a:pPr>
            <a:endParaRPr lang="en-US" sz="2200" dirty="0">
              <a:solidFill>
                <a:prstClr val="black"/>
              </a:solidFill>
              <a:ea typeface="+mn-ea"/>
            </a:endParaRPr>
          </a:p>
        </p:txBody>
      </p:sp>
      <p:pic>
        <p:nvPicPr>
          <p:cNvPr id="2052" name="Picture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E0D40843-27B7-4DEF-A7F3-182CAF55D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-2055812"/>
            <a:ext cx="1390650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FE6455D-2CE7-4E98-AE69-9F77B77C801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740" y="3801428"/>
            <a:ext cx="1424305" cy="962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71CA464D-2E18-459C-BE8E-6B6F11CD874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685" y="5105718"/>
            <a:ext cx="868680" cy="950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11" descr="Icon&#10;&#10;Description automatically generated">
            <a:extLst>
              <a:ext uri="{FF2B5EF4-FFF2-40B4-BE49-F238E27FC236}">
                <a16:creationId xmlns:a16="http://schemas.microsoft.com/office/drawing/2014/main" id="{4CBF57FA-933B-44B1-A702-2916DCA8F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-1470024"/>
            <a:ext cx="91122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0094B9CA-89B9-42B2-8878-2751803E1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263366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8334A93-3B96-4FB0-BFE5-F00D6B08D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217646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C3D900E-A683-4E94-ADDC-8F1A4EA4B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171926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12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72E4479D-CC7D-40E6-8E7A-A5DD23A04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177" y="3814128"/>
            <a:ext cx="1391285" cy="94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4BBB22FC-D56A-4D08-9B01-5A518C6AB2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7" y="5105718"/>
            <a:ext cx="910590" cy="98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0800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" charset="0"/>
              </a:rPr>
              <a:t>Study 3: Conditional Effect of Logo </a:t>
            </a:r>
            <a:r>
              <a:rPr lang="en-US" dirty="0" err="1">
                <a:latin typeface="Tw Cen MT" charset="0"/>
              </a:rPr>
              <a:t>Colour</a:t>
            </a:r>
            <a:endParaRPr lang="en-US" b="0" dirty="0">
              <a:solidFill>
                <a:schemeClr val="tx1"/>
              </a:solidFill>
              <a:latin typeface="Tw Cen M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8900"/>
            <a:ext cx="8229600" cy="4767263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Font typeface="Lucida Grande"/>
              <a:buNone/>
              <a:defRPr/>
            </a:pPr>
            <a:r>
              <a:rPr lang="en-US" b="1" dirty="0">
                <a:ea typeface="+mn-ea"/>
              </a:rPr>
              <a:t>Sample and Design</a:t>
            </a:r>
          </a:p>
          <a:p>
            <a:pPr fontAlgn="auto">
              <a:spcAft>
                <a:spcPts val="600"/>
              </a:spcAft>
              <a:defRPr/>
            </a:pPr>
            <a:r>
              <a:rPr lang="en-US" sz="2200" dirty="0">
                <a:solidFill>
                  <a:prstClr val="black"/>
                </a:solidFill>
                <a:ea typeface="+mn-ea"/>
              </a:rPr>
              <a:t>277 members of general population</a:t>
            </a:r>
          </a:p>
          <a:p>
            <a:pPr lvl="1" fontAlgn="auto">
              <a:spcAft>
                <a:spcPts val="600"/>
              </a:spcAft>
              <a:defRPr/>
            </a:pPr>
            <a:r>
              <a:rPr lang="en-AU" dirty="0"/>
              <a:t>155 male, 122 female; </a:t>
            </a:r>
            <a:r>
              <a:rPr lang="en-AU" i="1" dirty="0" err="1"/>
              <a:t>M</a:t>
            </a:r>
            <a:r>
              <a:rPr lang="en-AU" i="1" baseline="-25000" dirty="0" err="1"/>
              <a:t>Age</a:t>
            </a:r>
            <a:r>
              <a:rPr lang="en-AU" dirty="0"/>
              <a:t> = 36.</a:t>
            </a:r>
            <a:r>
              <a:rPr lang="en-US" dirty="0"/>
              <a:t>45</a:t>
            </a:r>
            <a:endParaRPr lang="en-US" sz="2200" dirty="0">
              <a:solidFill>
                <a:prstClr val="black"/>
              </a:solidFill>
              <a:ea typeface="+mn-ea"/>
            </a:endParaRPr>
          </a:p>
          <a:p>
            <a:pPr fontAlgn="auto">
              <a:spcAft>
                <a:spcPts val="600"/>
              </a:spcAft>
              <a:defRPr/>
            </a:pPr>
            <a:r>
              <a:rPr lang="en-US" sz="2200" dirty="0">
                <a:solidFill>
                  <a:prstClr val="black"/>
                </a:solidFill>
                <a:ea typeface="+mn-ea"/>
              </a:rPr>
              <a:t>Recruited via </a:t>
            </a:r>
            <a:r>
              <a:rPr lang="en-US" sz="2200" dirty="0" err="1">
                <a:solidFill>
                  <a:prstClr val="black"/>
                </a:solidFill>
                <a:ea typeface="+mn-ea"/>
              </a:rPr>
              <a:t>mTurk</a:t>
            </a:r>
            <a:endParaRPr lang="en-US" sz="1400" dirty="0">
              <a:solidFill>
                <a:prstClr val="black"/>
              </a:solidFill>
              <a:ea typeface="+mn-ea"/>
            </a:endParaRPr>
          </a:p>
          <a:p>
            <a:pPr fontAlgn="auto">
              <a:spcAft>
                <a:spcPts val="600"/>
              </a:spcAft>
              <a:defRPr/>
            </a:pPr>
            <a:r>
              <a:rPr lang="en-US" sz="2200" dirty="0">
                <a:solidFill>
                  <a:prstClr val="black"/>
                </a:solidFill>
                <a:ea typeface="+mn-ea"/>
              </a:rPr>
              <a:t>2 (religious brand name prime) x 2 (brand logo </a:t>
            </a:r>
            <a:r>
              <a:rPr lang="en-US" sz="2200" dirty="0" err="1">
                <a:solidFill>
                  <a:prstClr val="black"/>
                </a:solidFill>
                <a:ea typeface="+mn-ea"/>
              </a:rPr>
              <a:t>colour</a:t>
            </a:r>
            <a:r>
              <a:rPr lang="en-US" sz="2200" dirty="0">
                <a:solidFill>
                  <a:prstClr val="black"/>
                </a:solidFill>
                <a:ea typeface="+mn-ea"/>
              </a:rPr>
              <a:t>)</a:t>
            </a:r>
            <a:endParaRPr lang="en-US" dirty="0">
              <a:solidFill>
                <a:prstClr val="black"/>
              </a:solidFill>
              <a:ea typeface="+mn-ea"/>
            </a:endParaRPr>
          </a:p>
          <a:p>
            <a:pPr marL="914400" lvl="1" indent="-457200" fontAlgn="auto">
              <a:spcAft>
                <a:spcPts val="600"/>
              </a:spcAft>
              <a:buFont typeface="+mj-lt"/>
              <a:buAutoNum type="arabicPeriod"/>
              <a:defRPr/>
            </a:pPr>
            <a:endParaRPr lang="en-US" sz="1200" u="sng" dirty="0">
              <a:solidFill>
                <a:prstClr val="black"/>
              </a:solidFill>
              <a:ea typeface="+mn-ea"/>
            </a:endParaRPr>
          </a:p>
          <a:p>
            <a:pPr marL="0" indent="0" fontAlgn="auto">
              <a:spcAft>
                <a:spcPts val="600"/>
              </a:spcAft>
              <a:buNone/>
              <a:defRPr/>
            </a:pPr>
            <a:r>
              <a:rPr lang="en-US" b="1" dirty="0"/>
              <a:t>Procedure </a:t>
            </a:r>
          </a:p>
          <a:p>
            <a:pPr fontAlgn="auto">
              <a:spcAft>
                <a:spcPts val="600"/>
              </a:spcAft>
              <a:defRPr/>
            </a:pPr>
            <a:r>
              <a:rPr lang="en-US" sz="2200" dirty="0">
                <a:solidFill>
                  <a:prstClr val="black"/>
                </a:solidFill>
              </a:rPr>
              <a:t>View brand name</a:t>
            </a:r>
          </a:p>
          <a:p>
            <a:pPr fontAlgn="auto">
              <a:spcAft>
                <a:spcPts val="600"/>
              </a:spcAft>
              <a:defRPr/>
            </a:pPr>
            <a:r>
              <a:rPr lang="en-US" sz="2200" dirty="0">
                <a:solidFill>
                  <a:prstClr val="black"/>
                </a:solidFill>
              </a:rPr>
              <a:t>Rate self-brand connection</a:t>
            </a:r>
          </a:p>
          <a:p>
            <a:pPr fontAlgn="auto">
              <a:spcAft>
                <a:spcPts val="600"/>
              </a:spcAft>
              <a:defRPr/>
            </a:pPr>
            <a:r>
              <a:rPr lang="en-US" sz="2200" dirty="0">
                <a:solidFill>
                  <a:prstClr val="black"/>
                </a:solidFill>
              </a:rPr>
              <a:t>Rate brand morality </a:t>
            </a:r>
          </a:p>
          <a:p>
            <a:pPr fontAlgn="auto">
              <a:spcAft>
                <a:spcPts val="600"/>
              </a:spcAft>
              <a:defRPr/>
            </a:pPr>
            <a:r>
              <a:rPr lang="en-US" sz="2200" dirty="0">
                <a:solidFill>
                  <a:prstClr val="black"/>
                </a:solidFill>
                <a:ea typeface="+mn-ea"/>
              </a:rPr>
              <a:t>Rate brand religiosity (manipulation check)</a:t>
            </a:r>
            <a:endParaRPr lang="en-US" sz="1800" dirty="0">
              <a:solidFill>
                <a:prstClr val="black"/>
              </a:solidFill>
              <a:ea typeface="+mn-ea"/>
            </a:endParaRPr>
          </a:p>
          <a:p>
            <a:pPr fontAlgn="auto">
              <a:spcAft>
                <a:spcPts val="600"/>
              </a:spcAft>
              <a:defRPr/>
            </a:pPr>
            <a:endParaRPr lang="en-US" sz="2200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78691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" charset="0"/>
              </a:rPr>
              <a:t>Study 3: Conditional Effect of Logo </a:t>
            </a:r>
            <a:r>
              <a:rPr lang="en-US" dirty="0" err="1">
                <a:latin typeface="Tw Cen MT" charset="0"/>
              </a:rPr>
              <a:t>Colour</a:t>
            </a:r>
            <a:endParaRPr lang="en-US" b="0" dirty="0">
              <a:solidFill>
                <a:schemeClr val="tx1"/>
              </a:solidFill>
              <a:latin typeface="Tw Cen MT" charset="0"/>
            </a:endParaRPr>
          </a:p>
        </p:txBody>
      </p:sp>
      <p:pic>
        <p:nvPicPr>
          <p:cNvPr id="2052" name="Picture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E0D40843-27B7-4DEF-A7F3-182CAF55D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-2055812"/>
            <a:ext cx="1390650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FE6455D-2CE7-4E98-AE69-9F77B77C801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22" y="5105718"/>
            <a:ext cx="1424305" cy="962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71CA464D-2E18-459C-BE8E-6B6F11CD874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382" y="5090795"/>
            <a:ext cx="868680" cy="950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11" descr="Icon&#10;&#10;Description automatically generated">
            <a:extLst>
              <a:ext uri="{FF2B5EF4-FFF2-40B4-BE49-F238E27FC236}">
                <a16:creationId xmlns:a16="http://schemas.microsoft.com/office/drawing/2014/main" id="{4CBF57FA-933B-44B1-A702-2916DCA8F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-1470024"/>
            <a:ext cx="91122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0094B9CA-89B9-42B2-8878-2751803E1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263366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8334A93-3B96-4FB0-BFE5-F00D6B08D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217646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C3D900E-A683-4E94-ADDC-8F1A4EA4B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171926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12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72E4479D-CC7D-40E6-8E7A-A5DD23A04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815" y="5090795"/>
            <a:ext cx="1391285" cy="94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4BBB22FC-D56A-4D08-9B01-5A518C6AB2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655" y="5078413"/>
            <a:ext cx="910590" cy="9804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F445BF4-B172-4C6F-8D6C-D8AE461A9055}"/>
              </a:ext>
            </a:extLst>
          </p:cNvPr>
          <p:cNvGrpSpPr/>
          <p:nvPr/>
        </p:nvGrpSpPr>
        <p:grpSpPr>
          <a:xfrm>
            <a:off x="950912" y="2037345"/>
            <a:ext cx="7242175" cy="2144774"/>
            <a:chOff x="918523" y="3864345"/>
            <a:chExt cx="7242175" cy="214477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5BB0580-E4EC-4D73-8D22-9A4CE8BA446F}"/>
                </a:ext>
              </a:extLst>
            </p:cNvPr>
            <p:cNvGrpSpPr/>
            <p:nvPr/>
          </p:nvGrpSpPr>
          <p:grpSpPr>
            <a:xfrm>
              <a:off x="918523" y="3864345"/>
              <a:ext cx="7242175" cy="2144774"/>
              <a:chOff x="0" y="0"/>
              <a:chExt cx="6031230" cy="1568450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ADC37EBE-9809-44CE-BE83-49E891765144}"/>
                  </a:ext>
                </a:extLst>
              </p:cNvPr>
              <p:cNvCxnSpPr/>
              <p:nvPr/>
            </p:nvCxnSpPr>
            <p:spPr>
              <a:xfrm>
                <a:off x="3663950" y="704850"/>
                <a:ext cx="1040866" cy="56949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7E10CC3-56FF-4843-A29F-A0297AE88682}"/>
                  </a:ext>
                </a:extLst>
              </p:cNvPr>
              <p:cNvGrpSpPr/>
              <p:nvPr/>
            </p:nvGrpSpPr>
            <p:grpSpPr>
              <a:xfrm>
                <a:off x="0" y="0"/>
                <a:ext cx="6031230" cy="1568450"/>
                <a:chOff x="0" y="0"/>
                <a:chExt cx="6031230" cy="1568450"/>
              </a:xfrm>
            </p:grpSpPr>
            <p:sp>
              <p:nvSpPr>
                <p:cNvPr id="22" name="Text Box 2">
                  <a:extLst>
                    <a:ext uri="{FF2B5EF4-FFF2-40B4-BE49-F238E27FC236}">
                      <a16:creationId xmlns:a16="http://schemas.microsoft.com/office/drawing/2014/main" id="{FEDA520F-DAB2-4A6D-BADC-231611261A5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996950"/>
                  <a:ext cx="1174750" cy="5715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AU" sz="1600" dirty="0">
                      <a:effectLst/>
                      <a:latin typeface="Tw Cen MT" panose="020B0602020104020603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Religious </a:t>
                  </a:r>
                  <a:endParaRPr lang="en-US" sz="2400" dirty="0">
                    <a:effectLst/>
                    <a:latin typeface="Tw Cen MT" panose="020B0602020104020603" pitchFamily="34" charset="0"/>
                    <a:ea typeface="Times New Roman" panose="02020603050405020304" pitchFamily="18" charset="0"/>
                  </a:endParaRPr>
                </a:p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AU" sz="1600" dirty="0">
                      <a:effectLst/>
                      <a:latin typeface="Tw Cen MT" panose="020B0602020104020603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Brand Name</a:t>
                  </a:r>
                  <a:endParaRPr lang="en-US" sz="2400" dirty="0">
                    <a:effectLst/>
                    <a:latin typeface="Tw Cen MT" panose="020B0602020104020603" pitchFamily="34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3" name="Text Box 2">
                  <a:extLst>
                    <a:ext uri="{FF2B5EF4-FFF2-40B4-BE49-F238E27FC236}">
                      <a16:creationId xmlns:a16="http://schemas.microsoft.com/office/drawing/2014/main" id="{BFA7EBBB-6E73-41B6-988C-1E6B7BA5BF1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17750" y="177800"/>
                  <a:ext cx="1350010" cy="55106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AU" sz="1600" dirty="0">
                      <a:effectLst/>
                      <a:latin typeface="Tw Cen MT" panose="020B0602020104020603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Brand Morality</a:t>
                  </a:r>
                  <a:endParaRPr lang="en-US" sz="2400" dirty="0">
                    <a:effectLst/>
                    <a:latin typeface="Tw Cen MT" panose="020B0602020104020603" pitchFamily="34" charset="0"/>
                    <a:ea typeface="Times New Roman" panose="02020603050405020304" pitchFamily="18" charset="0"/>
                  </a:endParaRPr>
                </a:p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AU" sz="1600" dirty="0">
                      <a:effectLst/>
                      <a:latin typeface="Tw Cen MT" panose="020B0602020104020603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Perceptions</a:t>
                  </a:r>
                  <a:endParaRPr lang="en-US" sz="2400" dirty="0">
                    <a:effectLst/>
                    <a:latin typeface="Tw Cen MT" panose="020B0602020104020603" pitchFamily="34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4" name="Text Box 2">
                  <a:extLst>
                    <a:ext uri="{FF2B5EF4-FFF2-40B4-BE49-F238E27FC236}">
                      <a16:creationId xmlns:a16="http://schemas.microsoft.com/office/drawing/2014/main" id="{D2DDE456-8D32-43DE-9B6F-FD52A79F1CF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99000" y="939800"/>
                  <a:ext cx="1332230" cy="57822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57785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AU" sz="1600" dirty="0">
                      <a:effectLst/>
                      <a:latin typeface="Tw Cen MT" panose="020B0602020104020603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Self-Brand Connection</a:t>
                  </a:r>
                  <a:endParaRPr lang="en-US" sz="2400" dirty="0">
                    <a:effectLst/>
                    <a:latin typeface="Tw Cen MT" panose="020B0602020104020603" pitchFamily="34" charset="0"/>
                    <a:ea typeface="Times New Roman" panose="02020603050405020304" pitchFamily="18" charset="0"/>
                  </a:endParaRPr>
                </a:p>
              </p:txBody>
            </p:sp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id="{A160FBD0-7327-42DF-95A4-74D9C032BCA0}"/>
                    </a:ext>
                  </a:extLst>
                </p:cNvPr>
                <p:cNvCxnSpPr/>
                <p:nvPr/>
              </p:nvCxnSpPr>
              <p:spPr>
                <a:xfrm flipV="1">
                  <a:off x="1174750" y="711200"/>
                  <a:ext cx="1144513" cy="571079"/>
                </a:xfrm>
                <a:prstGeom prst="straightConnector1">
                  <a:avLst/>
                </a:prstGeom>
                <a:ln>
                  <a:headEnd type="none" w="med" len="med"/>
                  <a:tailEnd type="triangl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 Box 4">
                  <a:extLst>
                    <a:ext uri="{FF2B5EF4-FFF2-40B4-BE49-F238E27FC236}">
                      <a16:creationId xmlns:a16="http://schemas.microsoft.com/office/drawing/2014/main" id="{960F707F-06AF-4619-B480-D3DCC23394E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00550" y="0"/>
                  <a:ext cx="968901" cy="57528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AU" sz="1600" dirty="0">
                      <a:effectLst/>
                      <a:latin typeface="Tw Cen MT" panose="020B0602020104020603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Moral </a:t>
                  </a:r>
                  <a:endParaRPr lang="en-US" sz="2400" dirty="0">
                    <a:effectLst/>
                    <a:latin typeface="Tw Cen MT" panose="020B0602020104020603" pitchFamily="34" charset="0"/>
                    <a:ea typeface="Times New Roman" panose="02020603050405020304" pitchFamily="18" charset="0"/>
                  </a:endParaRPr>
                </a:p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AU" sz="1600" dirty="0">
                      <a:effectLst/>
                      <a:latin typeface="Tw Cen MT" panose="020B0602020104020603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Self-Identity </a:t>
                  </a:r>
                  <a:endParaRPr lang="en-US" sz="2400" dirty="0">
                    <a:effectLst/>
                    <a:latin typeface="Tw Cen MT" panose="020B0602020104020603" pitchFamily="34" charset="0"/>
                    <a:ea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2571F30-A647-439D-AF3E-5D5836DC6B6D}"/>
                </a:ext>
              </a:extLst>
            </p:cNvPr>
            <p:cNvCxnSpPr/>
            <p:nvPr/>
          </p:nvCxnSpPr>
          <p:spPr>
            <a:xfrm flipH="1">
              <a:off x="5791200" y="4657113"/>
              <a:ext cx="447040" cy="49845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 Box 4">
              <a:extLst>
                <a:ext uri="{FF2B5EF4-FFF2-40B4-BE49-F238E27FC236}">
                  <a16:creationId xmlns:a16="http://schemas.microsoft.com/office/drawing/2014/main" id="{398FA2B5-15A9-4DD0-B867-B715296451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1948" y="3864345"/>
              <a:ext cx="1163436" cy="7866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AU" sz="1600" dirty="0">
                  <a:solidFill>
                    <a:schemeClr val="accent1"/>
                  </a:solidFill>
                  <a:latin typeface="Tw Cen MT" panose="020B06020201040206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Black Logo Colour</a:t>
              </a:r>
              <a:endParaRPr lang="en-US" sz="2400" dirty="0">
                <a:solidFill>
                  <a:schemeClr val="accent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8032299-E38C-46B4-A225-A9ED5C26D65D}"/>
                </a:ext>
              </a:extLst>
            </p:cNvPr>
            <p:cNvCxnSpPr>
              <a:cxnSpLocks/>
            </p:cNvCxnSpPr>
            <p:nvPr/>
          </p:nvCxnSpPr>
          <p:spPr>
            <a:xfrm>
              <a:off x="2988581" y="4657113"/>
              <a:ext cx="425920" cy="35426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514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" charset="0"/>
              </a:rPr>
              <a:t>Study 3: Results</a:t>
            </a:r>
            <a:endParaRPr lang="en-US" b="0" dirty="0">
              <a:solidFill>
                <a:schemeClr val="tx1"/>
              </a:solidFill>
              <a:latin typeface="Tw Cen M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83357"/>
            <a:ext cx="8229600" cy="490676"/>
          </a:xfrm>
        </p:spPr>
        <p:txBody>
          <a:bodyPr>
            <a:noAutofit/>
          </a:bodyPr>
          <a:lstStyle/>
          <a:p>
            <a:pPr marL="0" indent="0" algn="ctr" fontAlgn="auto">
              <a:spcAft>
                <a:spcPts val="600"/>
              </a:spcAft>
              <a:buNone/>
              <a:defRPr/>
            </a:pPr>
            <a:r>
              <a:rPr lang="en-AU" i="1" dirty="0"/>
              <a:t>F</a:t>
            </a:r>
            <a:r>
              <a:rPr lang="en-AU" dirty="0"/>
              <a:t>(1, 274) = 5.01, </a:t>
            </a:r>
            <a:r>
              <a:rPr lang="en-AU" i="1" dirty="0"/>
              <a:t>p</a:t>
            </a:r>
            <a:r>
              <a:rPr lang="en-AU" dirty="0"/>
              <a:t> = .026, </a:t>
            </a:r>
            <a:r>
              <a:rPr lang="en-AU" i="1" dirty="0"/>
              <a:t>η</a:t>
            </a:r>
            <a:r>
              <a:rPr lang="en-AU" baseline="30000" dirty="0"/>
              <a:t>2</a:t>
            </a:r>
            <a:r>
              <a:rPr lang="en-AU" dirty="0"/>
              <a:t> = .</a:t>
            </a:r>
            <a:r>
              <a:rPr lang="en-US" dirty="0"/>
              <a:t>018</a:t>
            </a:r>
            <a:endParaRPr lang="en-US" sz="1800" dirty="0">
              <a:solidFill>
                <a:prstClr val="black"/>
              </a:solidFill>
              <a:ea typeface="+mn-ea"/>
            </a:endParaRPr>
          </a:p>
          <a:p>
            <a:pPr algn="ctr" fontAlgn="auto">
              <a:spcAft>
                <a:spcPts val="600"/>
              </a:spcAft>
              <a:defRPr/>
            </a:pPr>
            <a:endParaRPr lang="en-US" sz="2200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5335B0-3E77-41AF-B996-0D38A9BB2195}"/>
              </a:ext>
            </a:extLst>
          </p:cNvPr>
          <p:cNvSpPr txBox="1"/>
          <p:nvPr/>
        </p:nvSpPr>
        <p:spPr>
          <a:xfrm>
            <a:off x="1854926" y="2602077"/>
            <a:ext cx="2717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 = 4.03, SD = 1.24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505534-F83C-4232-B36F-934C113CFA4F}"/>
              </a:ext>
            </a:extLst>
          </p:cNvPr>
          <p:cNvSpPr txBox="1"/>
          <p:nvPr/>
        </p:nvSpPr>
        <p:spPr>
          <a:xfrm>
            <a:off x="5194663" y="2171700"/>
            <a:ext cx="2717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 = 4.48, SD = 1.23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94C661-5958-462D-A988-17574B650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1028700"/>
            <a:ext cx="81343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36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" charset="0"/>
              </a:rPr>
              <a:t>Study 3: Results</a:t>
            </a:r>
            <a:endParaRPr lang="en-US" b="0" dirty="0">
              <a:solidFill>
                <a:schemeClr val="tx1"/>
              </a:solidFill>
              <a:latin typeface="Tw Cen MT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5335B0-3E77-41AF-B996-0D38A9BB2195}"/>
              </a:ext>
            </a:extLst>
          </p:cNvPr>
          <p:cNvSpPr txBox="1"/>
          <p:nvPr/>
        </p:nvSpPr>
        <p:spPr>
          <a:xfrm>
            <a:off x="1854926" y="2602077"/>
            <a:ext cx="2717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 = 4.03, SD = 1.24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505534-F83C-4232-B36F-934C113CFA4F}"/>
              </a:ext>
            </a:extLst>
          </p:cNvPr>
          <p:cNvSpPr txBox="1"/>
          <p:nvPr/>
        </p:nvSpPr>
        <p:spPr>
          <a:xfrm>
            <a:off x="5194663" y="2171700"/>
            <a:ext cx="2717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 = 4.48, SD = 1.23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ADEF0AF-3AFD-464F-A203-D053079B2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74160"/>
            <a:ext cx="8229600" cy="2052003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600"/>
              </a:spcAft>
              <a:buNone/>
              <a:defRPr/>
            </a:pPr>
            <a:r>
              <a:rPr lang="en-US" b="1" dirty="0"/>
              <a:t>Conditional Indirect Effect</a:t>
            </a:r>
          </a:p>
          <a:p>
            <a:pPr fontAlgn="auto">
              <a:spcAft>
                <a:spcPts val="600"/>
              </a:spcAft>
              <a:defRPr/>
            </a:pPr>
            <a:r>
              <a:rPr lang="en-US" sz="2400" dirty="0">
                <a:solidFill>
                  <a:schemeClr val="accent1"/>
                </a:solidFill>
                <a:latin typeface="Tw Cen MT" panose="020B0602020104020603" pitchFamily="34" charset="0"/>
              </a:rPr>
              <a:t>Low moral identity (x̄ - 1SD): </a:t>
            </a:r>
            <a:r>
              <a:rPr lang="en-AU" sz="2400" dirty="0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95% CI = -.20 to .03</a:t>
            </a:r>
          </a:p>
          <a:p>
            <a:pPr fontAlgn="auto">
              <a:spcAft>
                <a:spcPts val="60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Tw Cen MT" panose="020B0602020104020603" pitchFamily="34" charset="0"/>
              </a:rPr>
              <a:t>Moderate moral identity (x̄): </a:t>
            </a:r>
            <a:r>
              <a:rPr lang="en-AU" sz="2400" dirty="0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95% CI = -.31 to -.02</a:t>
            </a:r>
            <a:r>
              <a:rPr lang="en-AU" sz="2400" dirty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endParaRPr lang="en-US" sz="24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fontAlgn="auto">
              <a:spcAft>
                <a:spcPts val="60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Tw Cen MT" panose="020B0602020104020603" pitchFamily="34" charset="0"/>
              </a:rPr>
              <a:t>High moral identity (x̄ + 1SD): </a:t>
            </a:r>
            <a:r>
              <a:rPr lang="en-AU" sz="2400" dirty="0"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95% CI = -.43 to -.03</a:t>
            </a:r>
            <a:endParaRPr lang="en-US" sz="24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1B1AB55-0424-401D-A3BB-7E5DB7E42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24661"/>
              </p:ext>
            </p:extLst>
          </p:nvPr>
        </p:nvGraphicFramePr>
        <p:xfrm>
          <a:off x="551180" y="1260475"/>
          <a:ext cx="7800340" cy="2438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41178">
                  <a:extLst>
                    <a:ext uri="{9D8B030D-6E8A-4147-A177-3AD203B41FA5}">
                      <a16:colId xmlns:a16="http://schemas.microsoft.com/office/drawing/2014/main" val="3031268694"/>
                    </a:ext>
                  </a:extLst>
                </a:gridCol>
                <a:gridCol w="852189">
                  <a:extLst>
                    <a:ext uri="{9D8B030D-6E8A-4147-A177-3AD203B41FA5}">
                      <a16:colId xmlns:a16="http://schemas.microsoft.com/office/drawing/2014/main" val="1871119902"/>
                    </a:ext>
                  </a:extLst>
                </a:gridCol>
                <a:gridCol w="852189">
                  <a:extLst>
                    <a:ext uri="{9D8B030D-6E8A-4147-A177-3AD203B41FA5}">
                      <a16:colId xmlns:a16="http://schemas.microsoft.com/office/drawing/2014/main" val="2742972047"/>
                    </a:ext>
                  </a:extLst>
                </a:gridCol>
                <a:gridCol w="854784">
                  <a:extLst>
                    <a:ext uri="{9D8B030D-6E8A-4147-A177-3AD203B41FA5}">
                      <a16:colId xmlns:a16="http://schemas.microsoft.com/office/drawing/2014/main" val="12449826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Predictors: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Beta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P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85554184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Dependent Variable: Brand Morality (Model 1; R</a:t>
                      </a:r>
                      <a:r>
                        <a:rPr lang="en-AU" sz="1600" baseline="30000">
                          <a:effectLst/>
                        </a:rPr>
                        <a:t>2</a:t>
                      </a:r>
                      <a:r>
                        <a:rPr lang="en-AU" sz="1600">
                          <a:effectLst/>
                        </a:rPr>
                        <a:t>=.10, p &lt;.001)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8197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Religious Brand Name Prime (X)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.75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4.24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&lt;.001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121466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Brand Logo Color (W)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-.13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-.76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.448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47307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X x W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-.55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-.2.23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.026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50236504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Dependent Variable: Self-brand Connection (Model 2; R</a:t>
                      </a:r>
                      <a:r>
                        <a:rPr lang="en-AU" sz="1600" baseline="30000">
                          <a:effectLst/>
                        </a:rPr>
                        <a:t>2</a:t>
                      </a:r>
                      <a:r>
                        <a:rPr lang="en-AU" sz="1600">
                          <a:effectLst/>
                        </a:rPr>
                        <a:t>=.54, p &lt;.001)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3268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Religious Brand Name Prime (X)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-.14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-1.39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.167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358814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Brand Morality (M)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-.21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-1.72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.086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38533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Moral Identity (Z)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.03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.23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.822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244695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M x Z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.10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3.69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&lt;.001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11388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6621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" charset="0"/>
              </a:rPr>
              <a:t>Discussion</a:t>
            </a:r>
            <a:endParaRPr lang="en-US" b="0" dirty="0">
              <a:solidFill>
                <a:schemeClr val="tx1"/>
              </a:solidFill>
              <a:latin typeface="Tw Cen M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fontAlgn="auto">
              <a:spcAft>
                <a:spcPts val="600"/>
              </a:spcAft>
              <a:buNone/>
              <a:defRPr/>
            </a:pPr>
            <a:r>
              <a:rPr lang="en-US" b="1" dirty="0"/>
              <a:t>Discussion/Limitations</a:t>
            </a:r>
          </a:p>
          <a:p>
            <a:pPr fontAlgn="auto">
              <a:spcAft>
                <a:spcPts val="600"/>
              </a:spcAft>
              <a:defRPr/>
            </a:pPr>
            <a:r>
              <a:rPr lang="en-US" sz="2200" dirty="0">
                <a:solidFill>
                  <a:prstClr val="black"/>
                </a:solidFill>
                <a:ea typeface="+mn-ea"/>
              </a:rPr>
              <a:t>Initial evidence of effect of religious brand names on brand connection</a:t>
            </a:r>
          </a:p>
          <a:p>
            <a:pPr fontAlgn="auto">
              <a:spcAft>
                <a:spcPts val="600"/>
              </a:spcAft>
              <a:defRPr/>
            </a:pPr>
            <a:r>
              <a:rPr lang="en-US" sz="2200" dirty="0">
                <a:solidFill>
                  <a:prstClr val="black"/>
                </a:solidFill>
                <a:ea typeface="+mn-ea"/>
              </a:rPr>
              <a:t>Future research to look beyond predominately Christian cultures</a:t>
            </a:r>
            <a:endParaRPr lang="en-US" sz="2200" dirty="0">
              <a:solidFill>
                <a:prstClr val="black"/>
              </a:solidFill>
            </a:endParaRPr>
          </a:p>
          <a:p>
            <a:pPr fontAlgn="auto">
              <a:spcAft>
                <a:spcPts val="600"/>
              </a:spcAft>
              <a:defRPr/>
            </a:pPr>
            <a:endParaRPr lang="en-US" sz="2200" dirty="0">
              <a:solidFill>
                <a:prstClr val="black"/>
              </a:solidFill>
            </a:endParaRPr>
          </a:p>
          <a:p>
            <a:pPr fontAlgn="auto">
              <a:spcAft>
                <a:spcPts val="600"/>
              </a:spcAft>
              <a:defRPr/>
            </a:pPr>
            <a:endParaRPr lang="en-US" sz="2200" dirty="0">
              <a:solidFill>
                <a:prstClr val="black"/>
              </a:solidFill>
            </a:endParaRPr>
          </a:p>
          <a:p>
            <a:pPr fontAlgn="auto">
              <a:spcAft>
                <a:spcPts val="600"/>
              </a:spcAft>
              <a:defRPr/>
            </a:pPr>
            <a:endParaRPr lang="en-US" sz="2200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02265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" charset="0"/>
              </a:rPr>
              <a:t>Brand Names</a:t>
            </a:r>
            <a:endParaRPr lang="en-US" b="0" dirty="0">
              <a:solidFill>
                <a:schemeClr val="tx1"/>
              </a:solidFill>
              <a:latin typeface="Tw Cen M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8900"/>
            <a:ext cx="8348870" cy="4838699"/>
          </a:xfrm>
        </p:spPr>
        <p:txBody>
          <a:bodyPr>
            <a:noAutofit/>
          </a:bodyPr>
          <a:lstStyle/>
          <a:p>
            <a:pPr fontAlgn="auto">
              <a:spcAft>
                <a:spcPts val="600"/>
              </a:spcAft>
              <a:buFont typeface="Lucida Grande"/>
              <a:buChar char="–"/>
              <a:defRPr/>
            </a:pPr>
            <a:r>
              <a:rPr lang="en-US" dirty="0">
                <a:solidFill>
                  <a:prstClr val="black"/>
                </a:solidFill>
                <a:ea typeface="+mn-ea"/>
              </a:rPr>
              <a:t>Communicate meaning to influence perceptions, memory, attitudes, and </a:t>
            </a:r>
            <a:r>
              <a:rPr lang="en-US" dirty="0" err="1">
                <a:solidFill>
                  <a:prstClr val="black"/>
                </a:solidFill>
                <a:ea typeface="+mn-ea"/>
              </a:rPr>
              <a:t>behaviour</a:t>
            </a:r>
            <a:r>
              <a:rPr lang="en-US" dirty="0">
                <a:solidFill>
                  <a:prstClr val="black"/>
                </a:solidFill>
                <a:ea typeface="+mn-ea"/>
              </a:rPr>
              <a:t> </a:t>
            </a:r>
            <a:r>
              <a:rPr lang="en-US" sz="1200" dirty="0">
                <a:solidFill>
                  <a:prstClr val="black"/>
                </a:solidFill>
                <a:ea typeface="+mn-ea"/>
              </a:rPr>
              <a:t>(</a:t>
            </a:r>
            <a:r>
              <a:rPr lang="en-AU" sz="1200" dirty="0"/>
              <a:t>Carnevale, Luna, and </a:t>
            </a:r>
            <a:r>
              <a:rPr lang="en-AU" sz="1200" dirty="0" err="1"/>
              <a:t>Lerman</a:t>
            </a:r>
            <a:r>
              <a:rPr lang="en-AU" sz="1200" dirty="0"/>
              <a:t> 2017)</a:t>
            </a:r>
          </a:p>
          <a:p>
            <a:pPr fontAlgn="auto">
              <a:spcAft>
                <a:spcPts val="600"/>
              </a:spcAft>
              <a:buFont typeface="Lucida Grande"/>
              <a:buChar char="–"/>
              <a:defRPr/>
            </a:pPr>
            <a:endParaRPr lang="en-US" dirty="0">
              <a:solidFill>
                <a:prstClr val="black"/>
              </a:solidFill>
              <a:ea typeface="+mn-ea"/>
            </a:endParaRPr>
          </a:p>
          <a:p>
            <a:pPr fontAlgn="auto">
              <a:spcAft>
                <a:spcPts val="600"/>
              </a:spcAft>
              <a:buFont typeface="Lucida Grande"/>
              <a:buChar char="–"/>
              <a:defRPr/>
            </a:pPr>
            <a:r>
              <a:rPr lang="en-US" dirty="0">
                <a:solidFill>
                  <a:prstClr val="black"/>
                </a:solidFill>
                <a:ea typeface="+mn-ea"/>
              </a:rPr>
              <a:t>Spiritual words often used as brand names</a:t>
            </a:r>
          </a:p>
          <a:p>
            <a:pPr fontAlgn="auto">
              <a:spcAft>
                <a:spcPts val="600"/>
              </a:spcAft>
              <a:buFont typeface="Lucida Grande"/>
              <a:buChar char="–"/>
              <a:defRPr/>
            </a:pPr>
            <a:endParaRPr lang="en-US" dirty="0">
              <a:solidFill>
                <a:prstClr val="black"/>
              </a:solidFill>
              <a:ea typeface="+mn-ea"/>
            </a:endParaRPr>
          </a:p>
          <a:p>
            <a:pPr fontAlgn="auto">
              <a:spcAft>
                <a:spcPts val="600"/>
              </a:spcAft>
              <a:buFont typeface="Lucida Grande"/>
              <a:buChar char="–"/>
              <a:defRPr/>
            </a:pPr>
            <a:endParaRPr lang="en-US" dirty="0">
              <a:solidFill>
                <a:prstClr val="black"/>
              </a:solidFill>
              <a:ea typeface="+mn-ea"/>
            </a:endParaRPr>
          </a:p>
          <a:p>
            <a:pPr fontAlgn="auto">
              <a:spcAft>
                <a:spcPts val="600"/>
              </a:spcAft>
              <a:buFont typeface="Lucida Grande"/>
              <a:buChar char="–"/>
              <a:defRPr/>
            </a:pPr>
            <a:endParaRPr lang="en-US" dirty="0">
              <a:solidFill>
                <a:prstClr val="black"/>
              </a:solidFill>
              <a:ea typeface="+mn-ea"/>
            </a:endParaRPr>
          </a:p>
          <a:p>
            <a:pPr fontAlgn="auto">
              <a:spcAft>
                <a:spcPts val="600"/>
              </a:spcAft>
              <a:buFont typeface="Lucida Grande"/>
              <a:buChar char="–"/>
              <a:defRPr/>
            </a:pPr>
            <a:endParaRPr lang="en-US" dirty="0">
              <a:solidFill>
                <a:prstClr val="black"/>
              </a:solidFill>
              <a:ea typeface="+mn-ea"/>
            </a:endParaRPr>
          </a:p>
          <a:p>
            <a:pPr fontAlgn="auto">
              <a:spcAft>
                <a:spcPts val="600"/>
              </a:spcAft>
              <a:buFont typeface="Lucida Grande"/>
              <a:buChar char="–"/>
              <a:defRPr/>
            </a:pPr>
            <a:endParaRPr lang="en-US" dirty="0">
              <a:solidFill>
                <a:prstClr val="black"/>
              </a:solidFill>
              <a:ea typeface="+mn-ea"/>
            </a:endParaRPr>
          </a:p>
          <a:p>
            <a:pPr fontAlgn="auto">
              <a:spcAft>
                <a:spcPts val="600"/>
              </a:spcAft>
              <a:buFont typeface="Lucida Grande"/>
              <a:buChar char="–"/>
              <a:defRPr/>
            </a:pPr>
            <a:endParaRPr lang="en-US" dirty="0">
              <a:solidFill>
                <a:prstClr val="black"/>
              </a:solidFill>
              <a:ea typeface="+mn-ea"/>
            </a:endParaRPr>
          </a:p>
          <a:p>
            <a:pPr fontAlgn="auto">
              <a:spcAft>
                <a:spcPts val="600"/>
              </a:spcAft>
              <a:buFont typeface="Lucida Grande"/>
              <a:buChar char="–"/>
              <a:defRPr/>
            </a:pPr>
            <a:endParaRPr lang="en-US" sz="1000" dirty="0">
              <a:solidFill>
                <a:prstClr val="black"/>
              </a:solidFill>
              <a:ea typeface="+mn-ea"/>
            </a:endParaRPr>
          </a:p>
          <a:p>
            <a:pPr fontAlgn="auto">
              <a:spcAft>
                <a:spcPts val="600"/>
              </a:spcAft>
              <a:buFont typeface="Lucida Grande"/>
              <a:buChar char="–"/>
              <a:defRPr/>
            </a:pPr>
            <a:r>
              <a:rPr lang="en-US" dirty="0">
                <a:solidFill>
                  <a:prstClr val="black"/>
                </a:solidFill>
                <a:ea typeface="+mn-ea"/>
              </a:rPr>
              <a:t>Research yet to examine the effect of spiritual brand name primes on consumer brand perceptions and relationships</a:t>
            </a:r>
          </a:p>
        </p:txBody>
      </p:sp>
      <p:pic>
        <p:nvPicPr>
          <p:cNvPr id="8" name="Picture 7" descr="A black camera lens&#10;&#10;Description automatically generated with low confidence">
            <a:extLst>
              <a:ext uri="{FF2B5EF4-FFF2-40B4-BE49-F238E27FC236}">
                <a16:creationId xmlns:a16="http://schemas.microsoft.com/office/drawing/2014/main" id="{8C3F9334-AA80-4B51-B0C7-09CB6E111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25" y="2931160"/>
            <a:ext cx="2311400" cy="2311400"/>
          </a:xfrm>
          <a:prstGeom prst="rect">
            <a:avLst/>
          </a:prstGeom>
        </p:spPr>
      </p:pic>
      <p:pic>
        <p:nvPicPr>
          <p:cNvPr id="10" name="Picture 9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E1952A01-DE04-4E09-A9C6-253654AE7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250" y="2931160"/>
            <a:ext cx="2448560" cy="244856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00EDFBF-E11A-4FF3-9E1F-0025AB93E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135" y="3055302"/>
            <a:ext cx="2063115" cy="206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38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1733177"/>
            <a:ext cx="3948112" cy="3333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Tw Cen MT" charset="0"/>
              </a:rPr>
              <a:t>Any Questions?</a:t>
            </a:r>
            <a:endParaRPr lang="en-US" sz="2800" dirty="0">
              <a:ea typeface="+mj-ea"/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2F08D3C-009D-D24F-9CD9-BD658382335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776" y="4529490"/>
            <a:ext cx="322829" cy="322829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7B6ADE0E-62AD-5F49-A50C-BD2256A4AEA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4315" y="4499272"/>
            <a:ext cx="391694" cy="391694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07A65480-032C-C54B-A1CE-B634F0CC534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51" y="4533708"/>
            <a:ext cx="322829" cy="322829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B3EF5892-0EA1-5D49-9853-DA9102FB178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2283" y="4447715"/>
            <a:ext cx="494808" cy="494808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951C9051-490D-3A45-B51E-CF9187A7510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497" y="4428210"/>
            <a:ext cx="533818" cy="53381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1DC928C-4DD7-4A21-8FE1-C0857BFED9BC}"/>
              </a:ext>
            </a:extLst>
          </p:cNvPr>
          <p:cNvSpPr txBox="1">
            <a:spLocks/>
          </p:cNvSpPr>
          <p:nvPr/>
        </p:nvSpPr>
        <p:spPr bwMode="auto">
          <a:xfrm>
            <a:off x="382588" y="2538414"/>
            <a:ext cx="39481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5000" lnSpcReduction="20000"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bg1"/>
                </a:solidFill>
                <a:latin typeface="Tw Cen MT"/>
                <a:ea typeface="ＭＳ Ｐゴシック" charset="0"/>
                <a:cs typeface="Tw Cen MT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Tw Cen MT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Tw Cen MT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Tw Cen MT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Tw Cen MT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Tw Cen MT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Tw Cen MT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Tw Cen MT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Tw Cen MT" charset="0"/>
                <a:ea typeface="ＭＳ Ｐゴシック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>
                <a:ea typeface="+mj-ea"/>
              </a:rPr>
              <a:t>The University of Sydney Business School</a:t>
            </a:r>
            <a:endParaRPr lang="en-US" dirty="0">
              <a:ea typeface="+mj-ea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DDB2D05-A873-4085-B5C5-9DF5F39D1E29}"/>
              </a:ext>
            </a:extLst>
          </p:cNvPr>
          <p:cNvSpPr txBox="1">
            <a:spLocks/>
          </p:cNvSpPr>
          <p:nvPr/>
        </p:nvSpPr>
        <p:spPr bwMode="auto">
          <a:xfrm>
            <a:off x="366086" y="2837552"/>
            <a:ext cx="394811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Lucida Grande" charset="0"/>
              <a:buNone/>
              <a:defRPr sz="2200" kern="1200">
                <a:solidFill>
                  <a:srgbClr val="000000"/>
                </a:solidFill>
                <a:latin typeface="Tw Cen MT"/>
                <a:ea typeface="ＭＳ Ｐゴシック" charset="0"/>
                <a:cs typeface="Tw Cen MT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Tw Cen MT"/>
                <a:ea typeface="ＭＳ Ｐゴシック" charset="0"/>
                <a:cs typeface="Tw Cen MT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Tw Cen MT"/>
                <a:ea typeface="ＭＳ Ｐゴシック" charset="0"/>
                <a:cs typeface="Tw Cen MT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Tw Cen MT"/>
                <a:ea typeface="ＭＳ Ｐゴシック" charset="0"/>
                <a:cs typeface="Tw Cen MT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Tw Cen MT"/>
                <a:ea typeface="ＭＳ Ｐゴシック" charset="0"/>
                <a:cs typeface="Tw Cen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Tw Cen MT" charset="0"/>
              </a:rPr>
              <a:t>Business not as usual</a:t>
            </a:r>
          </a:p>
        </p:txBody>
      </p:sp>
      <p:pic>
        <p:nvPicPr>
          <p:cNvPr id="17" name="Picture 16" descr="A picture containing indoor, wall, table, floor&#10;&#10;Description automatically generated">
            <a:extLst>
              <a:ext uri="{FF2B5EF4-FFF2-40B4-BE49-F238E27FC236}">
                <a16:creationId xmlns:a16="http://schemas.microsoft.com/office/drawing/2014/main" id="{2984C4A2-8D09-44A0-810E-5367ADF7931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07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" charset="0"/>
              </a:rPr>
              <a:t>Religious Priming</a:t>
            </a:r>
            <a:endParaRPr lang="en-US" b="0" dirty="0">
              <a:solidFill>
                <a:schemeClr val="tx1"/>
              </a:solidFill>
              <a:latin typeface="Tw Cen M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8900"/>
            <a:ext cx="8348870" cy="4838699"/>
          </a:xfrm>
        </p:spPr>
        <p:txBody>
          <a:bodyPr>
            <a:noAutofit/>
          </a:bodyPr>
          <a:lstStyle/>
          <a:p>
            <a:pPr fontAlgn="auto">
              <a:spcAft>
                <a:spcPts val="600"/>
              </a:spcAft>
              <a:buFont typeface="Lucida Grande"/>
              <a:buChar char="–"/>
              <a:defRPr/>
            </a:pPr>
            <a:r>
              <a:rPr lang="en-US" dirty="0">
                <a:solidFill>
                  <a:prstClr val="black"/>
                </a:solidFill>
                <a:ea typeface="+mn-ea"/>
              </a:rPr>
              <a:t>Affects morality judgments based on character </a:t>
            </a:r>
            <a:r>
              <a:rPr lang="en-US" dirty="0" err="1">
                <a:solidFill>
                  <a:prstClr val="black"/>
                </a:solidFill>
                <a:ea typeface="+mn-ea"/>
              </a:rPr>
              <a:t>behaviour</a:t>
            </a:r>
            <a:endParaRPr lang="en-US" dirty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600"/>
              </a:spcAft>
              <a:defRPr/>
            </a:pPr>
            <a:r>
              <a:rPr lang="en-US" dirty="0">
                <a:solidFill>
                  <a:prstClr val="black"/>
                </a:solidFill>
                <a:ea typeface="+mn-ea"/>
              </a:rPr>
              <a:t>Good/Bad</a:t>
            </a:r>
          </a:p>
          <a:p>
            <a:pPr lvl="1" fontAlgn="auto">
              <a:spcAft>
                <a:spcPts val="600"/>
              </a:spcAft>
              <a:defRPr/>
            </a:pPr>
            <a:r>
              <a:rPr lang="en-US" dirty="0">
                <a:solidFill>
                  <a:prstClr val="black"/>
                </a:solidFill>
                <a:ea typeface="+mn-ea"/>
              </a:rPr>
              <a:t>Right/Wrong </a:t>
            </a:r>
          </a:p>
          <a:p>
            <a:pPr lvl="1" fontAlgn="auto">
              <a:spcAft>
                <a:spcPts val="600"/>
              </a:spcAft>
              <a:defRPr/>
            </a:pPr>
            <a:endParaRPr lang="en-US" sz="1200" dirty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600"/>
              </a:spcAft>
              <a:defRPr/>
            </a:pPr>
            <a:endParaRPr lang="en-US" sz="1200" dirty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600"/>
              </a:spcAft>
              <a:defRPr/>
            </a:pPr>
            <a:endParaRPr lang="en-US" sz="1200" dirty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600"/>
              </a:spcAft>
              <a:defRPr/>
            </a:pPr>
            <a:endParaRPr lang="en-US" sz="1200" dirty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600"/>
              </a:spcAft>
              <a:defRPr/>
            </a:pPr>
            <a:endParaRPr lang="en-US" sz="1200" dirty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600"/>
              </a:spcAft>
              <a:defRPr/>
            </a:pPr>
            <a:endParaRPr lang="en-US" sz="1200" dirty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600"/>
              </a:spcAft>
              <a:defRPr/>
            </a:pPr>
            <a:endParaRPr lang="en-US" sz="1200" dirty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600"/>
              </a:spcAft>
              <a:defRPr/>
            </a:pPr>
            <a:endParaRPr lang="en-US" sz="1200" dirty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600"/>
              </a:spcAft>
              <a:defRPr/>
            </a:pPr>
            <a:endParaRPr lang="en-US" sz="1200" dirty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600"/>
              </a:spcAft>
              <a:defRPr/>
            </a:pPr>
            <a:endParaRPr lang="en-US" sz="1200" dirty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600"/>
              </a:spcAft>
              <a:defRPr/>
            </a:pPr>
            <a:endParaRPr lang="en-US" sz="1200" dirty="0">
              <a:solidFill>
                <a:prstClr val="black"/>
              </a:solidFill>
              <a:ea typeface="+mn-ea"/>
            </a:endParaRPr>
          </a:p>
          <a:p>
            <a:pPr marL="0" indent="0" fontAlgn="auto">
              <a:spcAft>
                <a:spcPts val="600"/>
              </a:spcAft>
              <a:buNone/>
              <a:defRPr/>
            </a:pPr>
            <a:endParaRPr lang="en-AU" sz="1200" dirty="0"/>
          </a:p>
          <a:p>
            <a:pPr fontAlgn="auto">
              <a:spcAft>
                <a:spcPts val="600"/>
              </a:spcAft>
              <a:buFont typeface="Lucida Grande"/>
              <a:buChar char="–"/>
              <a:defRPr/>
            </a:pPr>
            <a:endParaRPr lang="en-US" dirty="0">
              <a:solidFill>
                <a:prstClr val="black"/>
              </a:solidFill>
              <a:ea typeface="+mn-ea"/>
            </a:endParaRPr>
          </a:p>
          <a:p>
            <a:pPr marL="0" indent="0" fontAlgn="auto">
              <a:spcAft>
                <a:spcPts val="600"/>
              </a:spcAft>
              <a:buNone/>
              <a:defRPr/>
            </a:pPr>
            <a:endParaRPr lang="en-US" dirty="0">
              <a:solidFill>
                <a:prstClr val="black"/>
              </a:solidFill>
              <a:ea typeface="+mn-ea"/>
            </a:endParaRP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52CC113E-900E-4CB9-AC59-D4201C1BC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30" y="2933700"/>
            <a:ext cx="3515360" cy="2343573"/>
          </a:xfrm>
          <a:prstGeom prst="rect">
            <a:avLst/>
          </a:prstGeom>
        </p:spPr>
      </p:pic>
      <p:pic>
        <p:nvPicPr>
          <p:cNvPr id="6" name="Picture 5" descr="A close-up of a hand writing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EDF2B54B-644B-4566-A6A5-2DC30DF8F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712" y="3429000"/>
            <a:ext cx="3272325" cy="1841852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8BEE7C70-48CE-4411-A905-7A37AB049E7B}"/>
              </a:ext>
            </a:extLst>
          </p:cNvPr>
          <p:cNvSpPr/>
          <p:nvPr/>
        </p:nvSpPr>
        <p:spPr>
          <a:xfrm>
            <a:off x="4231640" y="3657600"/>
            <a:ext cx="355600" cy="135128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12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" charset="0"/>
              </a:rPr>
              <a:t>Religious Priming</a:t>
            </a:r>
            <a:endParaRPr lang="en-US" b="0" dirty="0">
              <a:solidFill>
                <a:schemeClr val="tx1"/>
              </a:solidFill>
              <a:latin typeface="Tw Cen M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8900"/>
            <a:ext cx="8348870" cy="4838699"/>
          </a:xfrm>
        </p:spPr>
        <p:txBody>
          <a:bodyPr>
            <a:noAutofit/>
          </a:bodyPr>
          <a:lstStyle/>
          <a:p>
            <a:pPr fontAlgn="auto">
              <a:spcAft>
                <a:spcPts val="600"/>
              </a:spcAft>
              <a:buFont typeface="Lucida Grande"/>
              <a:buChar char="–"/>
              <a:defRPr/>
            </a:pPr>
            <a:r>
              <a:rPr lang="en-US" dirty="0">
                <a:solidFill>
                  <a:prstClr val="black"/>
                </a:solidFill>
                <a:ea typeface="+mn-ea"/>
              </a:rPr>
              <a:t>Affects morality judgments based on character </a:t>
            </a:r>
            <a:r>
              <a:rPr lang="en-US" dirty="0" err="1">
                <a:solidFill>
                  <a:prstClr val="black"/>
                </a:solidFill>
                <a:ea typeface="+mn-ea"/>
              </a:rPr>
              <a:t>behaviour</a:t>
            </a:r>
            <a:endParaRPr lang="en-US" dirty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600"/>
              </a:spcAft>
              <a:defRPr/>
            </a:pPr>
            <a:r>
              <a:rPr lang="en-US" dirty="0">
                <a:solidFill>
                  <a:prstClr val="black"/>
                </a:solidFill>
                <a:ea typeface="+mn-ea"/>
              </a:rPr>
              <a:t>Good/Bad</a:t>
            </a:r>
          </a:p>
          <a:p>
            <a:pPr lvl="1" fontAlgn="auto">
              <a:spcAft>
                <a:spcPts val="600"/>
              </a:spcAft>
              <a:defRPr/>
            </a:pPr>
            <a:r>
              <a:rPr lang="en-US" dirty="0">
                <a:solidFill>
                  <a:prstClr val="black"/>
                </a:solidFill>
                <a:ea typeface="+mn-ea"/>
              </a:rPr>
              <a:t>Right/Wrong </a:t>
            </a:r>
          </a:p>
          <a:p>
            <a:pPr lvl="1" fontAlgn="auto">
              <a:spcAft>
                <a:spcPts val="600"/>
              </a:spcAft>
              <a:defRPr/>
            </a:pPr>
            <a:endParaRPr lang="en-US" dirty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600"/>
              </a:spcAft>
              <a:defRPr/>
            </a:pPr>
            <a:endParaRPr lang="en-US" dirty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600"/>
              </a:spcAft>
              <a:defRPr/>
            </a:pPr>
            <a:endParaRPr lang="en-US" dirty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600"/>
              </a:spcAft>
              <a:defRPr/>
            </a:pPr>
            <a:endParaRPr lang="en-US" dirty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600"/>
              </a:spcAft>
              <a:defRPr/>
            </a:pPr>
            <a:endParaRPr lang="en-US" dirty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600"/>
              </a:spcAft>
              <a:defRPr/>
            </a:pPr>
            <a:endParaRPr lang="en-US" dirty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600"/>
              </a:spcAft>
              <a:defRPr/>
            </a:pPr>
            <a:r>
              <a:rPr lang="en-US" dirty="0">
                <a:solidFill>
                  <a:schemeClr val="accent1"/>
                </a:solidFill>
                <a:ea typeface="+mn-ea"/>
              </a:rPr>
              <a:t>Associative Priming</a:t>
            </a:r>
          </a:p>
          <a:p>
            <a:pPr lvl="1" fontAlgn="auto">
              <a:spcAft>
                <a:spcPts val="600"/>
              </a:spcAft>
              <a:defRPr/>
            </a:pPr>
            <a:endParaRPr lang="en-US" sz="1200" dirty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600"/>
              </a:spcAft>
              <a:defRPr/>
            </a:pPr>
            <a:endParaRPr lang="en-US" sz="1200" dirty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600"/>
              </a:spcAft>
              <a:defRPr/>
            </a:pPr>
            <a:endParaRPr lang="en-US" sz="1200" dirty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600"/>
              </a:spcAft>
              <a:defRPr/>
            </a:pPr>
            <a:endParaRPr lang="en-US" sz="1200" dirty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600"/>
              </a:spcAft>
              <a:defRPr/>
            </a:pPr>
            <a:endParaRPr lang="en-US" sz="1200" dirty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600"/>
              </a:spcAft>
              <a:defRPr/>
            </a:pPr>
            <a:endParaRPr lang="en-US" sz="1200" dirty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600"/>
              </a:spcAft>
              <a:defRPr/>
            </a:pPr>
            <a:endParaRPr lang="en-US" sz="1200" dirty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600"/>
              </a:spcAft>
              <a:defRPr/>
            </a:pPr>
            <a:endParaRPr lang="en-US" sz="1200" dirty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600"/>
              </a:spcAft>
              <a:defRPr/>
            </a:pPr>
            <a:endParaRPr lang="en-US" sz="1200" dirty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600"/>
              </a:spcAft>
              <a:defRPr/>
            </a:pPr>
            <a:endParaRPr lang="en-US" sz="1200" dirty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600"/>
              </a:spcAft>
              <a:defRPr/>
            </a:pPr>
            <a:endParaRPr lang="en-US" sz="1200" dirty="0">
              <a:solidFill>
                <a:prstClr val="black"/>
              </a:solidFill>
              <a:ea typeface="+mn-ea"/>
            </a:endParaRPr>
          </a:p>
          <a:p>
            <a:pPr marL="0" indent="0" fontAlgn="auto">
              <a:spcAft>
                <a:spcPts val="600"/>
              </a:spcAft>
              <a:buNone/>
              <a:defRPr/>
            </a:pPr>
            <a:endParaRPr lang="en-AU" sz="1200" dirty="0"/>
          </a:p>
          <a:p>
            <a:pPr fontAlgn="auto">
              <a:spcAft>
                <a:spcPts val="600"/>
              </a:spcAft>
              <a:buFont typeface="Lucida Grande"/>
              <a:buChar char="–"/>
              <a:defRPr/>
            </a:pPr>
            <a:endParaRPr lang="en-US" dirty="0">
              <a:solidFill>
                <a:prstClr val="black"/>
              </a:solidFill>
              <a:ea typeface="+mn-ea"/>
            </a:endParaRPr>
          </a:p>
          <a:p>
            <a:pPr marL="0" indent="0" fontAlgn="auto">
              <a:spcAft>
                <a:spcPts val="600"/>
              </a:spcAft>
              <a:buNone/>
              <a:defRPr/>
            </a:pPr>
            <a:endParaRPr lang="en-US" dirty="0">
              <a:solidFill>
                <a:prstClr val="black"/>
              </a:solidFill>
              <a:ea typeface="+mn-ea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3D9B685-2057-42A6-9327-B769D640EE94}"/>
              </a:ext>
            </a:extLst>
          </p:cNvPr>
          <p:cNvGrpSpPr/>
          <p:nvPr/>
        </p:nvGrpSpPr>
        <p:grpSpPr>
          <a:xfrm>
            <a:off x="1101987" y="3620507"/>
            <a:ext cx="7325247" cy="790698"/>
            <a:chOff x="1101987" y="4595867"/>
            <a:chExt cx="7325247" cy="79069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93D4D53-9316-4A76-9414-893C85B006C2}"/>
                </a:ext>
              </a:extLst>
            </p:cNvPr>
            <p:cNvGrpSpPr/>
            <p:nvPr/>
          </p:nvGrpSpPr>
          <p:grpSpPr>
            <a:xfrm>
              <a:off x="1101987" y="4595867"/>
              <a:ext cx="7325247" cy="790698"/>
              <a:chOff x="0" y="938283"/>
              <a:chExt cx="6100412" cy="578229"/>
            </a:xfrm>
          </p:grpSpPr>
          <p:sp>
            <p:nvSpPr>
              <p:cNvPr id="11" name="Text Box 2">
                <a:extLst>
                  <a:ext uri="{FF2B5EF4-FFF2-40B4-BE49-F238E27FC236}">
                    <a16:creationId xmlns:a16="http://schemas.microsoft.com/office/drawing/2014/main" id="{234643B7-420B-4D49-8896-9934324F48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938283"/>
                <a:ext cx="1174750" cy="5715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1600" dirty="0">
                    <a:effectLst/>
                    <a:latin typeface="Tw Cen MT" panose="020B06020201040206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Religious </a:t>
                </a:r>
                <a:endParaRPr lang="en-US" sz="2400" dirty="0">
                  <a:effectLst/>
                  <a:latin typeface="Tw Cen MT" panose="020B0602020104020603" pitchFamily="34" charset="0"/>
                  <a:ea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1600" dirty="0">
                    <a:effectLst/>
                    <a:latin typeface="Tw Cen MT" panose="020B06020201040206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Brand Name</a:t>
                </a:r>
                <a:endParaRPr lang="en-US" sz="2400" dirty="0">
                  <a:effectLst/>
                  <a:latin typeface="Tw Cen MT" panose="020B0602020104020603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3" name="Text Box 2">
                <a:extLst>
                  <a:ext uri="{FF2B5EF4-FFF2-40B4-BE49-F238E27FC236}">
                    <a16:creationId xmlns:a16="http://schemas.microsoft.com/office/drawing/2014/main" id="{831B8FD7-A686-4A78-8A83-7DB17ECC0E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68182" y="938283"/>
                <a:ext cx="1332230" cy="57822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1600" dirty="0">
                    <a:effectLst/>
                    <a:latin typeface="Tw Cen MT" panose="020B06020201040206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Brand Morality</a:t>
                </a:r>
                <a:endParaRPr lang="en-US" sz="2400" dirty="0">
                  <a:effectLst/>
                  <a:latin typeface="Tw Cen MT" panose="020B0602020104020603" pitchFamily="34" charset="0"/>
                  <a:ea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1600" dirty="0">
                    <a:effectLst/>
                    <a:latin typeface="Tw Cen MT" panose="020B06020201040206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Perceptions</a:t>
                </a:r>
                <a:endParaRPr lang="en-US" sz="2400" dirty="0">
                  <a:effectLst/>
                  <a:latin typeface="Tw Cen MT" panose="020B0602020104020603" pitchFamily="34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F8736A45-D93D-4BA1-B996-23D08851C597}"/>
                </a:ext>
              </a:extLst>
            </p:cNvPr>
            <p:cNvCxnSpPr>
              <a:stCxn id="11" idx="3"/>
            </p:cNvCxnSpPr>
            <p:nvPr/>
          </p:nvCxnSpPr>
          <p:spPr>
            <a:xfrm>
              <a:off x="2512602" y="4986615"/>
              <a:ext cx="431491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4447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" charset="0"/>
              </a:rPr>
              <a:t>Self-Brand Connection</a:t>
            </a:r>
            <a:endParaRPr lang="en-US" b="0" dirty="0">
              <a:solidFill>
                <a:schemeClr val="tx1"/>
              </a:solidFill>
              <a:latin typeface="Tw Cen M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8900"/>
            <a:ext cx="8348870" cy="4838699"/>
          </a:xfrm>
        </p:spPr>
        <p:txBody>
          <a:bodyPr>
            <a:noAutofit/>
          </a:bodyPr>
          <a:lstStyle/>
          <a:p>
            <a:pPr fontAlgn="auto">
              <a:spcAft>
                <a:spcPts val="600"/>
              </a:spcAft>
              <a:buFont typeface="Lucida Grande"/>
              <a:buChar char="–"/>
              <a:defRPr/>
            </a:pPr>
            <a:r>
              <a:rPr lang="en-US" dirty="0">
                <a:solidFill>
                  <a:prstClr val="black"/>
                </a:solidFill>
                <a:ea typeface="+mn-ea"/>
              </a:rPr>
              <a:t>Subjective personal relationship formed when a brand is incorporated into self-concept</a:t>
            </a:r>
          </a:p>
          <a:p>
            <a:pPr lvl="1" fontAlgn="auto">
              <a:spcAft>
                <a:spcPts val="600"/>
              </a:spcAft>
              <a:defRPr/>
            </a:pPr>
            <a:r>
              <a:rPr lang="en-US" dirty="0">
                <a:solidFill>
                  <a:prstClr val="black"/>
                </a:solidFill>
                <a:ea typeface="+mn-ea"/>
              </a:rPr>
              <a:t>Moral self identify = set of moral traits central to self-concept</a:t>
            </a:r>
          </a:p>
          <a:p>
            <a:pPr lvl="1" fontAlgn="auto">
              <a:spcAft>
                <a:spcPts val="600"/>
              </a:spcAft>
              <a:defRPr/>
            </a:pPr>
            <a:r>
              <a:rPr lang="en-US" dirty="0">
                <a:solidFill>
                  <a:prstClr val="black"/>
                </a:solidFill>
                <a:ea typeface="+mn-ea"/>
              </a:rPr>
              <a:t>Morality perceptions influence self-brand connection</a:t>
            </a:r>
            <a:endParaRPr lang="en-AU" sz="1200" dirty="0"/>
          </a:p>
          <a:p>
            <a:pPr fontAlgn="auto">
              <a:spcAft>
                <a:spcPts val="600"/>
              </a:spcAft>
              <a:buFont typeface="Lucida Grande"/>
              <a:buChar char="–"/>
              <a:defRPr/>
            </a:pPr>
            <a:endParaRPr lang="en-US" dirty="0">
              <a:solidFill>
                <a:prstClr val="black"/>
              </a:solidFill>
              <a:ea typeface="+mn-ea"/>
            </a:endParaRPr>
          </a:p>
          <a:p>
            <a:pPr marL="0" indent="0" fontAlgn="auto">
              <a:spcAft>
                <a:spcPts val="600"/>
              </a:spcAft>
              <a:buNone/>
              <a:defRPr/>
            </a:pPr>
            <a:endParaRPr lang="en-US" dirty="0">
              <a:solidFill>
                <a:prstClr val="black"/>
              </a:solidFill>
              <a:ea typeface="+mn-ea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FE84122-9656-4983-96A0-A26983E76280}"/>
              </a:ext>
            </a:extLst>
          </p:cNvPr>
          <p:cNvGrpSpPr/>
          <p:nvPr/>
        </p:nvGrpSpPr>
        <p:grpSpPr>
          <a:xfrm>
            <a:off x="875664" y="3621213"/>
            <a:ext cx="7242175" cy="2144774"/>
            <a:chOff x="0" y="0"/>
            <a:chExt cx="6031230" cy="1568450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E8A608F-E6F9-4DA2-9A83-D94981B8F538}"/>
                </a:ext>
              </a:extLst>
            </p:cNvPr>
            <p:cNvCxnSpPr/>
            <p:nvPr/>
          </p:nvCxnSpPr>
          <p:spPr>
            <a:xfrm>
              <a:off x="3663950" y="704850"/>
              <a:ext cx="1040866" cy="56949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D1169E5-1A1E-4EAF-B95D-59CDDA5CFF97}"/>
                </a:ext>
              </a:extLst>
            </p:cNvPr>
            <p:cNvGrpSpPr/>
            <p:nvPr/>
          </p:nvGrpSpPr>
          <p:grpSpPr>
            <a:xfrm>
              <a:off x="0" y="0"/>
              <a:ext cx="6031230" cy="1568450"/>
              <a:chOff x="0" y="0"/>
              <a:chExt cx="6031230" cy="1568450"/>
            </a:xfrm>
          </p:grpSpPr>
          <p:sp>
            <p:nvSpPr>
              <p:cNvPr id="22" name="Text Box 2">
                <a:extLst>
                  <a:ext uri="{FF2B5EF4-FFF2-40B4-BE49-F238E27FC236}">
                    <a16:creationId xmlns:a16="http://schemas.microsoft.com/office/drawing/2014/main" id="{ED1BB9DC-DC20-4B34-A1FC-4D8CE2DFA0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996950"/>
                <a:ext cx="1174750" cy="5715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1600" dirty="0">
                    <a:effectLst/>
                    <a:latin typeface="Tw Cen MT" panose="020B06020201040206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Religious </a:t>
                </a:r>
                <a:endParaRPr lang="en-US" sz="2400" dirty="0">
                  <a:effectLst/>
                  <a:latin typeface="Tw Cen MT" panose="020B0602020104020603" pitchFamily="34" charset="0"/>
                  <a:ea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1600" dirty="0">
                    <a:effectLst/>
                    <a:latin typeface="Tw Cen MT" panose="020B06020201040206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Brand Name</a:t>
                </a:r>
                <a:endParaRPr lang="en-US" sz="2400" dirty="0">
                  <a:effectLst/>
                  <a:latin typeface="Tw Cen MT" panose="020B0602020104020603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3" name="Text Box 2">
                <a:extLst>
                  <a:ext uri="{FF2B5EF4-FFF2-40B4-BE49-F238E27FC236}">
                    <a16:creationId xmlns:a16="http://schemas.microsoft.com/office/drawing/2014/main" id="{A0AC964C-9651-4E4D-A763-05DBF0DF88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17750" y="177800"/>
                <a:ext cx="1350010" cy="55106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1600" dirty="0">
                    <a:effectLst/>
                    <a:latin typeface="Tw Cen MT" panose="020B06020201040206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Brand Morality</a:t>
                </a:r>
                <a:endParaRPr lang="en-US" sz="2400" dirty="0">
                  <a:effectLst/>
                  <a:latin typeface="Tw Cen MT" panose="020B0602020104020603" pitchFamily="34" charset="0"/>
                  <a:ea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1600" dirty="0">
                    <a:effectLst/>
                    <a:latin typeface="Tw Cen MT" panose="020B06020201040206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Perceptions</a:t>
                </a:r>
                <a:endParaRPr lang="en-US" sz="2400" dirty="0">
                  <a:effectLst/>
                  <a:latin typeface="Tw Cen MT" panose="020B0602020104020603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4" name="Text Box 2">
                <a:extLst>
                  <a:ext uri="{FF2B5EF4-FFF2-40B4-BE49-F238E27FC236}">
                    <a16:creationId xmlns:a16="http://schemas.microsoft.com/office/drawing/2014/main" id="{8E6927E4-07EB-404A-8D61-00940DF748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99000" y="939800"/>
                <a:ext cx="1332230" cy="57822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57785" algn="ctr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AU" sz="1600" dirty="0">
                    <a:effectLst/>
                    <a:latin typeface="Tw Cen MT" panose="020B06020201040206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Self-Brand Connection</a:t>
                </a:r>
                <a:endParaRPr lang="en-US" sz="2400" dirty="0">
                  <a:effectLst/>
                  <a:latin typeface="Tw Cen MT" panose="020B0602020104020603" pitchFamily="34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83AB549-85EB-405D-A1DE-E7935B0DAD0D}"/>
                  </a:ext>
                </a:extLst>
              </p:cNvPr>
              <p:cNvCxnSpPr/>
              <p:nvPr/>
            </p:nvCxnSpPr>
            <p:spPr>
              <a:xfrm flipV="1">
                <a:off x="1174750" y="711200"/>
                <a:ext cx="1144513" cy="571079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" name="Text Box 4">
                <a:extLst>
                  <a:ext uri="{FF2B5EF4-FFF2-40B4-BE49-F238E27FC236}">
                    <a16:creationId xmlns:a16="http://schemas.microsoft.com/office/drawing/2014/main" id="{D17EB5C5-9F1A-46BF-8D1C-80E3DB0B08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00550" y="0"/>
                <a:ext cx="968901" cy="57528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1600" dirty="0">
                    <a:solidFill>
                      <a:schemeClr val="accent1"/>
                    </a:solidFill>
                    <a:effectLst/>
                    <a:latin typeface="Tw Cen MT" panose="020B06020201040206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Moral </a:t>
                </a:r>
                <a:endParaRPr lang="en-US" sz="2400" dirty="0">
                  <a:solidFill>
                    <a:schemeClr val="accent1"/>
                  </a:solidFill>
                  <a:effectLst/>
                  <a:latin typeface="Tw Cen MT" panose="020B0602020104020603" pitchFamily="34" charset="0"/>
                  <a:ea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AU" sz="1600" dirty="0">
                    <a:solidFill>
                      <a:schemeClr val="accent1"/>
                    </a:solidFill>
                    <a:effectLst/>
                    <a:latin typeface="Tw Cen MT" panose="020B06020201040206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Self-Identity </a:t>
                </a:r>
                <a:endParaRPr lang="en-US" sz="2400" dirty="0">
                  <a:solidFill>
                    <a:schemeClr val="accent1"/>
                  </a:solidFill>
                  <a:effectLst/>
                  <a:latin typeface="Tw Cen MT" panose="020B0602020104020603" pitchFamily="34" charset="0"/>
                  <a:ea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84B3D89-E7B6-46BF-A992-607120EC22FC}"/>
              </a:ext>
            </a:extLst>
          </p:cNvPr>
          <p:cNvCxnSpPr/>
          <p:nvPr/>
        </p:nvCxnSpPr>
        <p:spPr>
          <a:xfrm flipH="1">
            <a:off x="5791200" y="4407885"/>
            <a:ext cx="447040" cy="4984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203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" charset="0"/>
              </a:rPr>
              <a:t>The Role of </a:t>
            </a:r>
            <a:r>
              <a:rPr lang="en-US" dirty="0" err="1">
                <a:latin typeface="Tw Cen MT" charset="0"/>
              </a:rPr>
              <a:t>Colour</a:t>
            </a:r>
            <a:endParaRPr lang="en-US" b="0" dirty="0">
              <a:solidFill>
                <a:schemeClr val="tx1"/>
              </a:solidFill>
              <a:latin typeface="Tw Cen M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8900"/>
            <a:ext cx="8348870" cy="4838699"/>
          </a:xfrm>
        </p:spPr>
        <p:txBody>
          <a:bodyPr>
            <a:noAutofit/>
          </a:bodyPr>
          <a:lstStyle/>
          <a:p>
            <a:pPr fontAlgn="auto">
              <a:spcAft>
                <a:spcPts val="600"/>
              </a:spcAft>
              <a:buFont typeface="Lucida Grande"/>
              <a:buChar char="–"/>
              <a:defRPr/>
            </a:pPr>
            <a:r>
              <a:rPr lang="en-US" dirty="0">
                <a:solidFill>
                  <a:prstClr val="black"/>
                </a:solidFill>
                <a:ea typeface="+mn-ea"/>
              </a:rPr>
              <a:t>Color can influence meaning, judgments and behavior</a:t>
            </a:r>
          </a:p>
          <a:p>
            <a:pPr lvl="1" fontAlgn="auto">
              <a:spcAft>
                <a:spcPts val="600"/>
              </a:spcAft>
              <a:defRPr/>
            </a:pPr>
            <a:r>
              <a:rPr lang="en-US" dirty="0">
                <a:solidFill>
                  <a:prstClr val="black"/>
                </a:solidFill>
                <a:ea typeface="+mn-ea"/>
              </a:rPr>
              <a:t>Black = Immoral</a:t>
            </a:r>
          </a:p>
          <a:p>
            <a:pPr lvl="1" fontAlgn="auto">
              <a:spcAft>
                <a:spcPts val="600"/>
              </a:spcAft>
              <a:defRPr/>
            </a:pPr>
            <a:endParaRPr lang="en-US" dirty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600"/>
              </a:spcAft>
              <a:defRPr/>
            </a:pPr>
            <a:endParaRPr lang="en-US" dirty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600"/>
              </a:spcAft>
              <a:defRPr/>
            </a:pPr>
            <a:endParaRPr lang="en-US" dirty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600"/>
              </a:spcAft>
              <a:defRPr/>
            </a:pPr>
            <a:endParaRPr lang="en-US" dirty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600"/>
              </a:spcAft>
              <a:defRPr/>
            </a:pPr>
            <a:endParaRPr lang="en-US" dirty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600"/>
              </a:spcAft>
              <a:defRPr/>
            </a:pPr>
            <a:endParaRPr lang="en-US" dirty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600"/>
              </a:spcAft>
              <a:defRPr/>
            </a:pPr>
            <a:endParaRPr lang="en-US" sz="1200" dirty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600"/>
              </a:spcAft>
              <a:defRPr/>
            </a:pPr>
            <a:endParaRPr lang="en-US" sz="1200" dirty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600"/>
              </a:spcAft>
              <a:defRPr/>
            </a:pPr>
            <a:endParaRPr lang="en-US" sz="1200" dirty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600"/>
              </a:spcAft>
              <a:defRPr/>
            </a:pPr>
            <a:endParaRPr lang="en-US" sz="1200" dirty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600"/>
              </a:spcAft>
              <a:defRPr/>
            </a:pPr>
            <a:endParaRPr lang="en-US" sz="1200" dirty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600"/>
              </a:spcAft>
              <a:defRPr/>
            </a:pPr>
            <a:endParaRPr lang="en-US" sz="1200" dirty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600"/>
              </a:spcAft>
              <a:defRPr/>
            </a:pPr>
            <a:endParaRPr lang="en-US" sz="1200" dirty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600"/>
              </a:spcAft>
              <a:defRPr/>
            </a:pPr>
            <a:endParaRPr lang="en-US" sz="1200" dirty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600"/>
              </a:spcAft>
              <a:defRPr/>
            </a:pPr>
            <a:endParaRPr lang="en-US" sz="1200" dirty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600"/>
              </a:spcAft>
              <a:defRPr/>
            </a:pPr>
            <a:endParaRPr lang="en-US" sz="1200" dirty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600"/>
              </a:spcAft>
              <a:defRPr/>
            </a:pPr>
            <a:endParaRPr lang="en-US" sz="1200" dirty="0">
              <a:solidFill>
                <a:prstClr val="black"/>
              </a:solidFill>
              <a:ea typeface="+mn-ea"/>
            </a:endParaRPr>
          </a:p>
          <a:p>
            <a:pPr marL="0" indent="0" fontAlgn="auto">
              <a:spcAft>
                <a:spcPts val="600"/>
              </a:spcAft>
              <a:buNone/>
              <a:defRPr/>
            </a:pPr>
            <a:endParaRPr lang="en-AU" sz="1200" dirty="0"/>
          </a:p>
          <a:p>
            <a:pPr fontAlgn="auto">
              <a:spcAft>
                <a:spcPts val="600"/>
              </a:spcAft>
              <a:buFont typeface="Lucida Grande"/>
              <a:buChar char="–"/>
              <a:defRPr/>
            </a:pPr>
            <a:endParaRPr lang="en-US" dirty="0">
              <a:solidFill>
                <a:prstClr val="black"/>
              </a:solidFill>
              <a:ea typeface="+mn-ea"/>
            </a:endParaRPr>
          </a:p>
          <a:p>
            <a:pPr marL="0" indent="0" fontAlgn="auto">
              <a:spcAft>
                <a:spcPts val="600"/>
              </a:spcAft>
              <a:buNone/>
              <a:defRPr/>
            </a:pPr>
            <a:endParaRPr lang="en-US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43D65E-EDEE-4EBA-8569-865DA541CF24}"/>
              </a:ext>
            </a:extLst>
          </p:cNvPr>
          <p:cNvSpPr/>
          <p:nvPr/>
        </p:nvSpPr>
        <p:spPr>
          <a:xfrm>
            <a:off x="1362052" y="2418330"/>
            <a:ext cx="2762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Gratify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1B6EE1-000A-42D7-99CC-E6A1DC145F75}"/>
              </a:ext>
            </a:extLst>
          </p:cNvPr>
          <p:cNvSpPr/>
          <p:nvPr/>
        </p:nvSpPr>
        <p:spPr>
          <a:xfrm>
            <a:off x="4631635" y="2431263"/>
            <a:ext cx="2762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Gratify</a:t>
            </a:r>
          </a:p>
        </p:txBody>
      </p:sp>
    </p:spTree>
    <p:extLst>
      <p:ext uri="{BB962C8B-B14F-4D97-AF65-F5344CB8AC3E}">
        <p14:creationId xmlns:p14="http://schemas.microsoft.com/office/powerpoint/2010/main" val="3673568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" charset="0"/>
              </a:rPr>
              <a:t>The Role of </a:t>
            </a:r>
            <a:r>
              <a:rPr lang="en-US" dirty="0" err="1">
                <a:latin typeface="Tw Cen MT" charset="0"/>
              </a:rPr>
              <a:t>Colour</a:t>
            </a:r>
            <a:endParaRPr lang="en-US" b="0" dirty="0">
              <a:solidFill>
                <a:schemeClr val="tx1"/>
              </a:solidFill>
              <a:latin typeface="Tw Cen M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8900"/>
            <a:ext cx="8348870" cy="4838699"/>
          </a:xfrm>
        </p:spPr>
        <p:txBody>
          <a:bodyPr>
            <a:noAutofit/>
          </a:bodyPr>
          <a:lstStyle/>
          <a:p>
            <a:pPr fontAlgn="auto">
              <a:spcAft>
                <a:spcPts val="600"/>
              </a:spcAft>
              <a:buFont typeface="Lucida Grande"/>
              <a:buChar char="–"/>
              <a:defRPr/>
            </a:pPr>
            <a:r>
              <a:rPr lang="en-US" dirty="0" err="1">
                <a:solidFill>
                  <a:prstClr val="black"/>
                </a:solidFill>
                <a:ea typeface="+mn-ea"/>
              </a:rPr>
              <a:t>Colour</a:t>
            </a:r>
            <a:r>
              <a:rPr lang="en-US" dirty="0">
                <a:solidFill>
                  <a:prstClr val="black"/>
                </a:solidFill>
                <a:ea typeface="+mn-ea"/>
              </a:rPr>
              <a:t> can influence meaning, judgements and </a:t>
            </a:r>
            <a:r>
              <a:rPr lang="en-US" dirty="0" err="1">
                <a:solidFill>
                  <a:prstClr val="black"/>
                </a:solidFill>
                <a:ea typeface="+mn-ea"/>
              </a:rPr>
              <a:t>behaviour</a:t>
            </a:r>
            <a:endParaRPr lang="en-US" dirty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600"/>
              </a:spcAft>
              <a:defRPr/>
            </a:pPr>
            <a:r>
              <a:rPr lang="en-US" dirty="0">
                <a:solidFill>
                  <a:prstClr val="black"/>
                </a:solidFill>
                <a:ea typeface="+mn-ea"/>
              </a:rPr>
              <a:t>Black = Immoral</a:t>
            </a:r>
          </a:p>
          <a:p>
            <a:pPr lvl="1" fontAlgn="auto">
              <a:spcAft>
                <a:spcPts val="600"/>
              </a:spcAft>
              <a:defRPr/>
            </a:pPr>
            <a:endParaRPr lang="en-US" dirty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600"/>
              </a:spcAft>
              <a:defRPr/>
            </a:pPr>
            <a:endParaRPr lang="en-US" dirty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600"/>
              </a:spcAft>
              <a:defRPr/>
            </a:pPr>
            <a:endParaRPr lang="en-US" dirty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600"/>
              </a:spcAft>
              <a:defRPr/>
            </a:pPr>
            <a:endParaRPr lang="en-US" dirty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600"/>
              </a:spcAft>
              <a:defRPr/>
            </a:pPr>
            <a:endParaRPr lang="en-US" dirty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600"/>
              </a:spcAft>
              <a:defRPr/>
            </a:pPr>
            <a:endParaRPr lang="en-US" dirty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600"/>
              </a:spcAft>
              <a:defRPr/>
            </a:pPr>
            <a:endParaRPr lang="en-US" sz="1200" dirty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600"/>
              </a:spcAft>
              <a:defRPr/>
            </a:pPr>
            <a:endParaRPr lang="en-US" sz="1200" dirty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600"/>
              </a:spcAft>
              <a:defRPr/>
            </a:pPr>
            <a:endParaRPr lang="en-US" sz="1200" dirty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600"/>
              </a:spcAft>
              <a:defRPr/>
            </a:pPr>
            <a:endParaRPr lang="en-US" sz="1200" dirty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600"/>
              </a:spcAft>
              <a:defRPr/>
            </a:pPr>
            <a:endParaRPr lang="en-US" sz="1200" dirty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600"/>
              </a:spcAft>
              <a:defRPr/>
            </a:pPr>
            <a:endParaRPr lang="en-US" sz="1200" dirty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600"/>
              </a:spcAft>
              <a:defRPr/>
            </a:pPr>
            <a:endParaRPr lang="en-US" sz="1200" dirty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600"/>
              </a:spcAft>
              <a:defRPr/>
            </a:pPr>
            <a:endParaRPr lang="en-US" sz="1200" dirty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600"/>
              </a:spcAft>
              <a:defRPr/>
            </a:pPr>
            <a:endParaRPr lang="en-US" sz="1200" dirty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600"/>
              </a:spcAft>
              <a:defRPr/>
            </a:pPr>
            <a:endParaRPr lang="en-US" sz="1200" dirty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600"/>
              </a:spcAft>
              <a:defRPr/>
            </a:pPr>
            <a:endParaRPr lang="en-US" sz="1200" dirty="0">
              <a:solidFill>
                <a:prstClr val="black"/>
              </a:solidFill>
              <a:ea typeface="+mn-ea"/>
            </a:endParaRPr>
          </a:p>
          <a:p>
            <a:pPr marL="0" indent="0" fontAlgn="auto">
              <a:spcAft>
                <a:spcPts val="600"/>
              </a:spcAft>
              <a:buNone/>
              <a:defRPr/>
            </a:pPr>
            <a:endParaRPr lang="en-AU" sz="1200" dirty="0"/>
          </a:p>
          <a:p>
            <a:pPr fontAlgn="auto">
              <a:spcAft>
                <a:spcPts val="600"/>
              </a:spcAft>
              <a:buFont typeface="Lucida Grande"/>
              <a:buChar char="–"/>
              <a:defRPr/>
            </a:pPr>
            <a:endParaRPr lang="en-US" dirty="0">
              <a:solidFill>
                <a:prstClr val="black"/>
              </a:solidFill>
              <a:ea typeface="+mn-ea"/>
            </a:endParaRPr>
          </a:p>
          <a:p>
            <a:pPr marL="0" indent="0" fontAlgn="auto">
              <a:spcAft>
                <a:spcPts val="600"/>
              </a:spcAft>
              <a:buNone/>
              <a:defRPr/>
            </a:pPr>
            <a:endParaRPr lang="en-US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43D65E-EDEE-4EBA-8569-865DA541CF24}"/>
              </a:ext>
            </a:extLst>
          </p:cNvPr>
          <p:cNvSpPr/>
          <p:nvPr/>
        </p:nvSpPr>
        <p:spPr>
          <a:xfrm>
            <a:off x="1362052" y="2418330"/>
            <a:ext cx="2762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Gratify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1B6EE1-000A-42D7-99CC-E6A1DC145F75}"/>
              </a:ext>
            </a:extLst>
          </p:cNvPr>
          <p:cNvSpPr/>
          <p:nvPr/>
        </p:nvSpPr>
        <p:spPr>
          <a:xfrm>
            <a:off x="4631635" y="2431263"/>
            <a:ext cx="2762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Gratify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EFF9B49-2EE1-4C5B-8949-3559098FF836}"/>
              </a:ext>
            </a:extLst>
          </p:cNvPr>
          <p:cNvGrpSpPr/>
          <p:nvPr/>
        </p:nvGrpSpPr>
        <p:grpSpPr>
          <a:xfrm>
            <a:off x="950912" y="3938987"/>
            <a:ext cx="7242175" cy="2144774"/>
            <a:chOff x="918523" y="3864345"/>
            <a:chExt cx="7242175" cy="21447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3AF81E1-EA76-440A-87DE-91BE3B0C3744}"/>
                </a:ext>
              </a:extLst>
            </p:cNvPr>
            <p:cNvGrpSpPr/>
            <p:nvPr/>
          </p:nvGrpSpPr>
          <p:grpSpPr>
            <a:xfrm>
              <a:off x="918523" y="3864345"/>
              <a:ext cx="7242175" cy="2144774"/>
              <a:chOff x="0" y="0"/>
              <a:chExt cx="6031230" cy="1568450"/>
            </a:xfrm>
          </p:grpSpPr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5651AE18-7D3C-4679-ABF8-B964AAF64998}"/>
                  </a:ext>
                </a:extLst>
              </p:cNvPr>
              <p:cNvCxnSpPr/>
              <p:nvPr/>
            </p:nvCxnSpPr>
            <p:spPr>
              <a:xfrm>
                <a:off x="3663950" y="704850"/>
                <a:ext cx="1040866" cy="56949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23D31B0-9284-4267-8E13-A93835C54D5B}"/>
                  </a:ext>
                </a:extLst>
              </p:cNvPr>
              <p:cNvGrpSpPr/>
              <p:nvPr/>
            </p:nvGrpSpPr>
            <p:grpSpPr>
              <a:xfrm>
                <a:off x="0" y="0"/>
                <a:ext cx="6031230" cy="1568450"/>
                <a:chOff x="0" y="0"/>
                <a:chExt cx="6031230" cy="1568450"/>
              </a:xfrm>
            </p:grpSpPr>
            <p:sp>
              <p:nvSpPr>
                <p:cNvPr id="16" name="Text Box 2">
                  <a:extLst>
                    <a:ext uri="{FF2B5EF4-FFF2-40B4-BE49-F238E27FC236}">
                      <a16:creationId xmlns:a16="http://schemas.microsoft.com/office/drawing/2014/main" id="{1BDF0927-50AF-4DE0-B59B-1BB9DEBA690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996950"/>
                  <a:ext cx="1174750" cy="5715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AU" sz="1600" dirty="0">
                      <a:effectLst/>
                      <a:latin typeface="Tw Cen MT" panose="020B0602020104020603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Religious </a:t>
                  </a:r>
                  <a:endParaRPr lang="en-US" sz="2400" dirty="0">
                    <a:effectLst/>
                    <a:latin typeface="Tw Cen MT" panose="020B0602020104020603" pitchFamily="34" charset="0"/>
                    <a:ea typeface="Times New Roman" panose="02020603050405020304" pitchFamily="18" charset="0"/>
                  </a:endParaRPr>
                </a:p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AU" sz="1600" dirty="0">
                      <a:effectLst/>
                      <a:latin typeface="Tw Cen MT" panose="020B0602020104020603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Brand Name</a:t>
                  </a:r>
                  <a:endParaRPr lang="en-US" sz="2400" dirty="0">
                    <a:effectLst/>
                    <a:latin typeface="Tw Cen MT" panose="020B0602020104020603" pitchFamily="34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7" name="Text Box 2">
                  <a:extLst>
                    <a:ext uri="{FF2B5EF4-FFF2-40B4-BE49-F238E27FC236}">
                      <a16:creationId xmlns:a16="http://schemas.microsoft.com/office/drawing/2014/main" id="{BEFA2A5C-9133-4F3F-82E7-DB1A600DA8A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17750" y="177800"/>
                  <a:ext cx="1350010" cy="55106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AU" sz="1600" dirty="0">
                      <a:effectLst/>
                      <a:latin typeface="Tw Cen MT" panose="020B0602020104020603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Brand Morality</a:t>
                  </a:r>
                  <a:endParaRPr lang="en-US" sz="2400" dirty="0">
                    <a:effectLst/>
                    <a:latin typeface="Tw Cen MT" panose="020B0602020104020603" pitchFamily="34" charset="0"/>
                    <a:ea typeface="Times New Roman" panose="02020603050405020304" pitchFamily="18" charset="0"/>
                  </a:endParaRPr>
                </a:p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AU" sz="1600" dirty="0">
                      <a:effectLst/>
                      <a:latin typeface="Tw Cen MT" panose="020B0602020104020603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Perceptions</a:t>
                  </a:r>
                  <a:endParaRPr lang="en-US" sz="2400" dirty="0">
                    <a:effectLst/>
                    <a:latin typeface="Tw Cen MT" panose="020B0602020104020603" pitchFamily="34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8" name="Text Box 2">
                  <a:extLst>
                    <a:ext uri="{FF2B5EF4-FFF2-40B4-BE49-F238E27FC236}">
                      <a16:creationId xmlns:a16="http://schemas.microsoft.com/office/drawing/2014/main" id="{2793547D-AC83-4326-9048-DA7C5B8C93B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99000" y="939800"/>
                  <a:ext cx="1332230" cy="57822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57785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AU" sz="1600" dirty="0">
                      <a:effectLst/>
                      <a:latin typeface="Tw Cen MT" panose="020B0602020104020603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Self-Brand Connection</a:t>
                  </a:r>
                  <a:endParaRPr lang="en-US" sz="2400" dirty="0">
                    <a:effectLst/>
                    <a:latin typeface="Tw Cen MT" panose="020B0602020104020603" pitchFamily="34" charset="0"/>
                    <a:ea typeface="Times New Roman" panose="02020603050405020304" pitchFamily="18" charset="0"/>
                  </a:endParaRPr>
                </a:p>
              </p:txBody>
            </p: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BF36F2E4-0D3B-4754-8CA3-C8AB9F2218A2}"/>
                    </a:ext>
                  </a:extLst>
                </p:cNvPr>
                <p:cNvCxnSpPr/>
                <p:nvPr/>
              </p:nvCxnSpPr>
              <p:spPr>
                <a:xfrm flipV="1">
                  <a:off x="1174750" y="711200"/>
                  <a:ext cx="1144513" cy="571079"/>
                </a:xfrm>
                <a:prstGeom prst="straightConnector1">
                  <a:avLst/>
                </a:prstGeom>
                <a:ln>
                  <a:headEnd type="none" w="med" len="med"/>
                  <a:tailEnd type="triangl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1" name="Text Box 4">
                  <a:extLst>
                    <a:ext uri="{FF2B5EF4-FFF2-40B4-BE49-F238E27FC236}">
                      <a16:creationId xmlns:a16="http://schemas.microsoft.com/office/drawing/2014/main" id="{3296D1C8-39FE-40EA-8FB7-389A3E1001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00550" y="0"/>
                  <a:ext cx="968901" cy="57528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AU" sz="1600" dirty="0">
                      <a:effectLst/>
                      <a:latin typeface="Tw Cen MT" panose="020B0602020104020603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Moral </a:t>
                  </a:r>
                  <a:endParaRPr lang="en-US" sz="2400" dirty="0">
                    <a:effectLst/>
                    <a:latin typeface="Tw Cen MT" panose="020B0602020104020603" pitchFamily="34" charset="0"/>
                    <a:ea typeface="Times New Roman" panose="02020603050405020304" pitchFamily="18" charset="0"/>
                  </a:endParaRPr>
                </a:p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AU" sz="1600" dirty="0">
                      <a:effectLst/>
                      <a:latin typeface="Tw Cen MT" panose="020B0602020104020603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Self-Identity </a:t>
                  </a:r>
                  <a:endParaRPr lang="en-US" sz="2400" dirty="0">
                    <a:effectLst/>
                    <a:latin typeface="Tw Cen MT" panose="020B0602020104020603" pitchFamily="34" charset="0"/>
                    <a:ea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F95A3F6-0E42-49FF-9903-300EF824AB42}"/>
                </a:ext>
              </a:extLst>
            </p:cNvPr>
            <p:cNvCxnSpPr/>
            <p:nvPr/>
          </p:nvCxnSpPr>
          <p:spPr>
            <a:xfrm flipH="1">
              <a:off x="5791200" y="4657113"/>
              <a:ext cx="447040" cy="49845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 Box 4">
              <a:extLst>
                <a:ext uri="{FF2B5EF4-FFF2-40B4-BE49-F238E27FC236}">
                  <a16:creationId xmlns:a16="http://schemas.microsoft.com/office/drawing/2014/main" id="{8B7C9BB8-0B13-42C8-99ED-48DAD37A1D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1948" y="3864345"/>
              <a:ext cx="1163436" cy="7866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AU" sz="1600" dirty="0">
                  <a:solidFill>
                    <a:schemeClr val="accent1"/>
                  </a:solidFill>
                  <a:latin typeface="Tw Cen MT" panose="020B06020201040206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Black Logo Colour</a:t>
              </a:r>
              <a:endParaRPr lang="en-US" sz="2400" dirty="0">
                <a:solidFill>
                  <a:schemeClr val="accent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DBDE3D9-D446-4019-A9DA-DEF39824EAD0}"/>
                </a:ext>
              </a:extLst>
            </p:cNvPr>
            <p:cNvCxnSpPr>
              <a:cxnSpLocks/>
            </p:cNvCxnSpPr>
            <p:nvPr/>
          </p:nvCxnSpPr>
          <p:spPr>
            <a:xfrm>
              <a:off x="2988581" y="4657113"/>
              <a:ext cx="425920" cy="35426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4627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" charset="0"/>
              </a:rPr>
              <a:t>Overview of Studies</a:t>
            </a:r>
            <a:endParaRPr lang="en-US" b="0" dirty="0">
              <a:solidFill>
                <a:schemeClr val="tx1"/>
              </a:solidFill>
              <a:latin typeface="Tw Cen M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8900"/>
            <a:ext cx="8229600" cy="5161170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Font typeface="Lucida Grande"/>
              <a:buNone/>
              <a:defRPr/>
            </a:pPr>
            <a:r>
              <a:rPr lang="en-US" sz="2200" b="1" dirty="0">
                <a:ea typeface="+mn-ea"/>
              </a:rPr>
              <a:t>Study 1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200" dirty="0">
                <a:ea typeface="+mn-ea"/>
              </a:rPr>
              <a:t>Examine the effect of religious brand names on brand morality</a:t>
            </a:r>
            <a:endParaRPr lang="en-US" sz="2200" dirty="0">
              <a:solidFill>
                <a:prstClr val="black"/>
              </a:solidFill>
              <a:ea typeface="+mn-ea"/>
            </a:endParaRP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en-US" sz="1800" dirty="0">
              <a:solidFill>
                <a:prstClr val="black"/>
              </a:solidFill>
              <a:ea typeface="+mn-ea"/>
            </a:endParaRPr>
          </a:p>
          <a:p>
            <a:pPr marL="0" indent="0" fontAlgn="auto">
              <a:spcAft>
                <a:spcPts val="0"/>
              </a:spcAft>
              <a:buFont typeface="Lucida Grande"/>
              <a:buNone/>
              <a:defRPr/>
            </a:pPr>
            <a:r>
              <a:rPr lang="en-US" sz="2200" b="1" dirty="0"/>
              <a:t>Study 2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200" dirty="0"/>
              <a:t>Examine self-brand connection as an outcome of brand morality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200" dirty="0"/>
              <a:t>Examine the conditional effect of morality identity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200" b="1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200" b="1" dirty="0"/>
              <a:t>Study 3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200" dirty="0"/>
              <a:t>Examine conditional effect of brand logo </a:t>
            </a:r>
            <a:r>
              <a:rPr lang="en-US" sz="2200" dirty="0" err="1"/>
              <a:t>colour</a:t>
            </a:r>
            <a:endParaRPr lang="en-US" sz="2200" dirty="0"/>
          </a:p>
          <a:p>
            <a:pPr fontAlgn="auto"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marL="457200" lvl="1" indent="0" fontAlgn="auto">
              <a:spcAft>
                <a:spcPts val="600"/>
              </a:spcAft>
              <a:buNone/>
              <a:defRPr/>
            </a:pPr>
            <a:endParaRPr lang="en-US" sz="2200" dirty="0">
              <a:solidFill>
                <a:prstClr val="black"/>
              </a:solidFill>
              <a:highlight>
                <a:srgbClr val="FFFF00"/>
              </a:highlight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44631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" charset="0"/>
              </a:rPr>
              <a:t>Study 1: Brand Morality</a:t>
            </a:r>
            <a:endParaRPr lang="en-US" b="0" dirty="0">
              <a:solidFill>
                <a:schemeClr val="tx1"/>
              </a:solidFill>
              <a:latin typeface="Tw Cen M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8900"/>
            <a:ext cx="8229600" cy="4767263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Font typeface="Lucida Grande"/>
              <a:buNone/>
              <a:defRPr/>
            </a:pPr>
            <a:r>
              <a:rPr lang="en-US" b="1" dirty="0">
                <a:ea typeface="+mn-ea"/>
              </a:rPr>
              <a:t>Sample and Design</a:t>
            </a:r>
          </a:p>
          <a:p>
            <a:pPr fontAlgn="auto">
              <a:spcAft>
                <a:spcPts val="600"/>
              </a:spcAft>
              <a:defRPr/>
            </a:pPr>
            <a:r>
              <a:rPr lang="en-US" sz="2200" dirty="0">
                <a:solidFill>
                  <a:prstClr val="black"/>
                </a:solidFill>
                <a:ea typeface="+mn-ea"/>
              </a:rPr>
              <a:t>170 members of general population</a:t>
            </a:r>
          </a:p>
          <a:p>
            <a:pPr lvl="1" fontAlgn="auto">
              <a:spcAft>
                <a:spcPts val="600"/>
              </a:spcAft>
              <a:defRPr/>
            </a:pPr>
            <a:r>
              <a:rPr lang="en-AU" dirty="0"/>
              <a:t>82 male, 67 female, 1 other/not specified; </a:t>
            </a:r>
            <a:r>
              <a:rPr lang="en-AU" i="1" dirty="0" err="1"/>
              <a:t>M</a:t>
            </a:r>
            <a:r>
              <a:rPr lang="en-AU" i="1" baseline="-25000" dirty="0" err="1"/>
              <a:t>Age</a:t>
            </a:r>
            <a:r>
              <a:rPr lang="en-AU" dirty="0"/>
              <a:t> = 35.89</a:t>
            </a:r>
            <a:endParaRPr lang="en-US" sz="2200" dirty="0">
              <a:solidFill>
                <a:prstClr val="black"/>
              </a:solidFill>
              <a:ea typeface="+mn-ea"/>
            </a:endParaRPr>
          </a:p>
          <a:p>
            <a:pPr fontAlgn="auto">
              <a:spcAft>
                <a:spcPts val="600"/>
              </a:spcAft>
              <a:defRPr/>
            </a:pPr>
            <a:r>
              <a:rPr lang="en-US" sz="2200" dirty="0">
                <a:solidFill>
                  <a:prstClr val="black"/>
                </a:solidFill>
                <a:ea typeface="+mn-ea"/>
              </a:rPr>
              <a:t>Recruited via </a:t>
            </a:r>
            <a:r>
              <a:rPr lang="en-US" sz="2200" dirty="0" err="1">
                <a:solidFill>
                  <a:prstClr val="black"/>
                </a:solidFill>
                <a:ea typeface="+mn-ea"/>
              </a:rPr>
              <a:t>mTurk</a:t>
            </a:r>
            <a:endParaRPr lang="en-US" sz="1400" dirty="0">
              <a:solidFill>
                <a:prstClr val="black"/>
              </a:solidFill>
              <a:ea typeface="+mn-ea"/>
            </a:endParaRPr>
          </a:p>
          <a:p>
            <a:pPr fontAlgn="auto">
              <a:spcAft>
                <a:spcPts val="600"/>
              </a:spcAft>
              <a:defRPr/>
            </a:pPr>
            <a:r>
              <a:rPr lang="en-US" sz="2200" dirty="0">
                <a:solidFill>
                  <a:prstClr val="black"/>
                </a:solidFill>
                <a:ea typeface="+mn-ea"/>
              </a:rPr>
              <a:t>Between subjects experimental design:</a:t>
            </a:r>
          </a:p>
          <a:p>
            <a:pPr marL="914400" lvl="1" indent="-457200" fontAlgn="auto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ea typeface="+mn-ea"/>
              </a:rPr>
              <a:t>Religious brand name (n = 75)</a:t>
            </a:r>
          </a:p>
          <a:p>
            <a:pPr marL="914400" lvl="1" indent="-457200" fontAlgn="auto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ea typeface="+mn-ea"/>
              </a:rPr>
              <a:t>Control brand name (n = 75)</a:t>
            </a:r>
          </a:p>
          <a:p>
            <a:pPr marL="914400" lvl="1" indent="-457200" fontAlgn="auto">
              <a:spcAft>
                <a:spcPts val="600"/>
              </a:spcAft>
              <a:buFont typeface="+mj-lt"/>
              <a:buAutoNum type="arabicPeriod"/>
              <a:defRPr/>
            </a:pPr>
            <a:endParaRPr lang="en-US" sz="1200" u="sng" dirty="0">
              <a:solidFill>
                <a:prstClr val="black"/>
              </a:solidFill>
              <a:ea typeface="+mn-ea"/>
            </a:endParaRPr>
          </a:p>
          <a:p>
            <a:pPr marL="0" indent="0" fontAlgn="auto">
              <a:spcAft>
                <a:spcPts val="600"/>
              </a:spcAft>
              <a:buNone/>
              <a:defRPr/>
            </a:pPr>
            <a:r>
              <a:rPr lang="en-US" b="1" dirty="0"/>
              <a:t>Procedure </a:t>
            </a:r>
          </a:p>
          <a:p>
            <a:pPr fontAlgn="auto">
              <a:spcAft>
                <a:spcPts val="600"/>
              </a:spcAft>
              <a:defRPr/>
            </a:pPr>
            <a:r>
              <a:rPr lang="en-US" sz="2200" dirty="0">
                <a:solidFill>
                  <a:prstClr val="black"/>
                </a:solidFill>
              </a:rPr>
              <a:t>View brand name</a:t>
            </a:r>
          </a:p>
          <a:p>
            <a:pPr fontAlgn="auto">
              <a:spcAft>
                <a:spcPts val="600"/>
              </a:spcAft>
              <a:defRPr/>
            </a:pPr>
            <a:r>
              <a:rPr lang="en-US" sz="2200" dirty="0">
                <a:solidFill>
                  <a:prstClr val="black"/>
                </a:solidFill>
              </a:rPr>
              <a:t>Rate brand morality </a:t>
            </a:r>
          </a:p>
          <a:p>
            <a:pPr fontAlgn="auto">
              <a:spcAft>
                <a:spcPts val="600"/>
              </a:spcAft>
              <a:defRPr/>
            </a:pPr>
            <a:r>
              <a:rPr lang="en-US" sz="2200" dirty="0">
                <a:solidFill>
                  <a:prstClr val="black"/>
                </a:solidFill>
                <a:ea typeface="+mn-ea"/>
              </a:rPr>
              <a:t>Rate brand religiosity (manipulation check)</a:t>
            </a:r>
            <a:endParaRPr lang="en-US" sz="1800" dirty="0">
              <a:solidFill>
                <a:prstClr val="black"/>
              </a:solidFill>
              <a:ea typeface="+mn-ea"/>
            </a:endParaRPr>
          </a:p>
          <a:p>
            <a:pPr fontAlgn="auto">
              <a:spcAft>
                <a:spcPts val="600"/>
              </a:spcAft>
              <a:defRPr/>
            </a:pPr>
            <a:endParaRPr lang="en-US" sz="2200" dirty="0">
              <a:solidFill>
                <a:prstClr val="black"/>
              </a:solidFill>
              <a:ea typeface="+mn-ea"/>
            </a:endParaRPr>
          </a:p>
        </p:txBody>
      </p:sp>
      <p:pic>
        <p:nvPicPr>
          <p:cNvPr id="6" name="Picture 5" descr="Logo&#10;&#10;Description automatically generated with low confidence">
            <a:extLst>
              <a:ext uri="{FF2B5EF4-FFF2-40B4-BE49-F238E27FC236}">
                <a16:creationId xmlns:a16="http://schemas.microsoft.com/office/drawing/2014/main" id="{E4FD1A51-0A5C-4A86-95A6-0510652A8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252" y="3485210"/>
            <a:ext cx="1942148" cy="843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A78D2CFB-F2DC-4369-B8CE-421F8DDF5F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098" y="4618062"/>
            <a:ext cx="2600456" cy="10280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6388806"/>
      </p:ext>
    </p:extLst>
  </p:cSld>
  <p:clrMapOvr>
    <a:masterClrMapping/>
  </p:clrMapOvr>
</p:sld>
</file>

<file path=ppt/theme/theme1.xml><?xml version="1.0" encoding="utf-8"?>
<a:theme xmlns:a="http://schemas.openxmlformats.org/drawingml/2006/main" name="3702_PPT template-Standard-FINAL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5133"/>
      </a:accent1>
      <a:accent2>
        <a:srgbClr val="808080"/>
      </a:accent2>
      <a:accent3>
        <a:srgbClr val="4C4C4C"/>
      </a:accent3>
      <a:accent4>
        <a:srgbClr val="CCCCCC"/>
      </a:accent4>
      <a:accent5>
        <a:srgbClr val="000000"/>
      </a:accent5>
      <a:accent6>
        <a:srgbClr val="FFB800"/>
      </a:accent6>
      <a:hlink>
        <a:srgbClr val="F05133"/>
      </a:hlink>
      <a:folHlink>
        <a:srgbClr val="F0513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2376</TotalTime>
  <Words>990</Words>
  <Application>Microsoft Office PowerPoint</Application>
  <PresentationFormat>On-screen Show (4:3)</PresentationFormat>
  <Paragraphs>287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Arial Narrow</vt:lpstr>
      <vt:lpstr>Calibri</vt:lpstr>
      <vt:lpstr>Lucida Grande</vt:lpstr>
      <vt:lpstr>Times New Roman</vt:lpstr>
      <vt:lpstr>Tw Cen MT</vt:lpstr>
      <vt:lpstr>3702_PPT template-Standard-FINAL</vt:lpstr>
      <vt:lpstr>Divine Intervention</vt:lpstr>
      <vt:lpstr>Brand Names</vt:lpstr>
      <vt:lpstr>Religious Priming</vt:lpstr>
      <vt:lpstr>Religious Priming</vt:lpstr>
      <vt:lpstr>Self-Brand Connection</vt:lpstr>
      <vt:lpstr>The Role of Colour</vt:lpstr>
      <vt:lpstr>The Role of Colour</vt:lpstr>
      <vt:lpstr>Overview of Studies</vt:lpstr>
      <vt:lpstr>Study 1: Brand Morality</vt:lpstr>
      <vt:lpstr>Study 1: Results</vt:lpstr>
      <vt:lpstr>Study 2: Self-Brand Connection and Moral Identity</vt:lpstr>
      <vt:lpstr>Study 2: Self-Brand Connection and Moral Identity</vt:lpstr>
      <vt:lpstr>Study 3: Results</vt:lpstr>
      <vt:lpstr>Study 3: Conditional Effect of Logo Colour</vt:lpstr>
      <vt:lpstr>Study 3: Conditional Effect of Logo Colour</vt:lpstr>
      <vt:lpstr>Study 3: Conditional Effect of Logo Colour</vt:lpstr>
      <vt:lpstr>Study 3: Results</vt:lpstr>
      <vt:lpstr>Study 3: Results</vt:lpstr>
      <vt:lpstr>Discussion</vt:lpstr>
      <vt:lpstr>Any Questions?</vt:lpstr>
    </vt:vector>
  </TitlesOfParts>
  <Company>Fuji Xerox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Stacey Baxter</dc:creator>
  <cp:lastModifiedBy>Stacey Brennan</cp:lastModifiedBy>
  <cp:revision>217</cp:revision>
  <cp:lastPrinted>2019-11-28T22:13:11Z</cp:lastPrinted>
  <dcterms:created xsi:type="dcterms:W3CDTF">2019-10-22T21:22:05Z</dcterms:created>
  <dcterms:modified xsi:type="dcterms:W3CDTF">2022-10-14T08:51:21Z</dcterms:modified>
</cp:coreProperties>
</file>